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71" r:id="rId4"/>
    <p:sldId id="273" r:id="rId5"/>
    <p:sldId id="279" r:id="rId6"/>
    <p:sldId id="278" r:id="rId7"/>
    <p:sldId id="277" r:id="rId8"/>
    <p:sldId id="280" r:id="rId9"/>
    <p:sldId id="287" r:id="rId10"/>
    <p:sldId id="288" r:id="rId11"/>
    <p:sldId id="281" r:id="rId12"/>
    <p:sldId id="289" r:id="rId13"/>
    <p:sldId id="259" r:id="rId14"/>
    <p:sldId id="283" r:id="rId15"/>
    <p:sldId id="284" r:id="rId16"/>
    <p:sldId id="286" r:id="rId17"/>
    <p:sldId id="290" r:id="rId18"/>
    <p:sldId id="274" r:id="rId19"/>
    <p:sldId id="276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6EB6F4D-DC25-5842-B9D2-47BE24F10AFD}">
          <p14:sldIdLst>
            <p14:sldId id="256"/>
            <p14:sldId id="271"/>
            <p14:sldId id="273"/>
            <p14:sldId id="279"/>
            <p14:sldId id="278"/>
            <p14:sldId id="277"/>
            <p14:sldId id="280"/>
            <p14:sldId id="287"/>
            <p14:sldId id="288"/>
            <p14:sldId id="281"/>
            <p14:sldId id="289"/>
            <p14:sldId id="259"/>
            <p14:sldId id="283"/>
            <p14:sldId id="284"/>
            <p14:sldId id="286"/>
            <p14:sldId id="290"/>
            <p14:sldId id="274"/>
            <p14:sldId id="276"/>
            <p14:sldId id="28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968" y="-120"/>
      </p:cViewPr>
      <p:guideLst>
        <p:guide orient="horz"/>
        <p:guide pos="54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B2A1C-DE21-AE43-85E4-BBD71F196A07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D5821-9AB3-734F-9284-B9CF2CE21F5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645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baseline="0" dirty="0" err="1" smtClean="0"/>
              <a:t>work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I am </a:t>
            </a:r>
            <a:r>
              <a:rPr lang="de-DE" baseline="0" dirty="0" err="1" smtClean="0"/>
              <a:t>going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made</a:t>
            </a:r>
            <a:r>
              <a:rPr lang="de-DE" baseline="0" dirty="0" smtClean="0"/>
              <a:t> in </a:t>
            </a:r>
            <a:r>
              <a:rPr lang="en-GB" baseline="0" noProof="0" dirty="0" smtClean="0"/>
              <a:t>collaboration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... 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 am </a:t>
            </a:r>
            <a:r>
              <a:rPr lang="de-DE" baseline="0" dirty="0" err="1" smtClean="0"/>
              <a:t>going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present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Parker Solar Probe </a:t>
            </a:r>
            <a:r>
              <a:rPr lang="de-DE" baseline="0" dirty="0" err="1" smtClean="0"/>
              <a:t>mission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course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placed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lot</a:t>
            </a:r>
            <a:endParaRPr lang="de-DE" baseline="0" dirty="0" smtClean="0"/>
          </a:p>
          <a:p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expectations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solar </a:t>
            </a:r>
            <a:r>
              <a:rPr lang="de-DE" baseline="0" dirty="0" err="1" smtClean="0"/>
              <a:t>communities</a:t>
            </a:r>
            <a:endParaRPr lang="de-DE" baseline="0" dirty="0" smtClean="0"/>
          </a:p>
          <a:p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6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consider a series of</a:t>
            </a:r>
            <a:r>
              <a:rPr lang="en-US" baseline="0" dirty="0" smtClean="0"/>
              <a:t> blob located at the same distance from the Sun and different heliocentric longitudes. We have taken the profile at 0.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 of longitude as a reference, and correct the other by the factor (1-cos2 chi)</a:t>
            </a:r>
            <a:endParaRPr lang="en-US" baseline="3000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03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Similar</a:t>
            </a:r>
            <a:r>
              <a:rPr lang="de-DE" dirty="0" smtClean="0"/>
              <a:t> </a:t>
            </a:r>
            <a:r>
              <a:rPr lang="de-DE" dirty="0" err="1" smtClean="0"/>
              <a:t>approach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blobs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dashed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manual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factor</a:t>
            </a:r>
            <a:r>
              <a:rPr lang="de-DE" baseline="0" dirty="0" smtClean="0"/>
              <a:t> r-2,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increases</a:t>
            </a:r>
            <a:r>
              <a:rPr lang="de-DE" baseline="0" dirty="0" smtClean="0"/>
              <a:t> in time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blob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away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Sun. The </a:t>
            </a:r>
            <a:r>
              <a:rPr lang="de-DE" baseline="0" dirty="0" err="1" smtClean="0"/>
              <a:t>continous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scatter</a:t>
            </a:r>
            <a:r>
              <a:rPr lang="de-DE" baseline="0" dirty="0" smtClean="0"/>
              <a:t> angle </a:t>
            </a:r>
            <a:r>
              <a:rPr lang="de-DE" baseline="0" dirty="0" err="1" smtClean="0"/>
              <a:t>factor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208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inner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telescope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FOV in solar </a:t>
            </a:r>
            <a:r>
              <a:rPr lang="de-DE" baseline="0" dirty="0" err="1" smtClean="0"/>
              <a:t>radii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projected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onto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plane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sky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dates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represent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inner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left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outer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right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edges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images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third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plate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instrument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converted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Mm.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64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take</a:t>
            </a:r>
            <a:r>
              <a:rPr lang="de-DE" dirty="0" smtClean="0"/>
              <a:t> </a:t>
            </a:r>
            <a:r>
              <a:rPr lang="de-DE" dirty="0" err="1" smtClean="0"/>
              <a:t>into</a:t>
            </a:r>
            <a:r>
              <a:rPr lang="de-DE" dirty="0" smtClean="0"/>
              <a:t> </a:t>
            </a:r>
            <a:r>
              <a:rPr lang="de-DE" dirty="0" err="1" smtClean="0"/>
              <a:t>accoun</a:t>
            </a:r>
            <a:r>
              <a:rPr lang="de-DE" baseline="0" dirty="0" err="1" smtClean="0"/>
              <a:t>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total </a:t>
            </a:r>
            <a:r>
              <a:rPr lang="de-DE" baseline="0" dirty="0" err="1" smtClean="0"/>
              <a:t>brightness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should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according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emitting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source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geometric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configuration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over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because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PSP </a:t>
            </a:r>
            <a:r>
              <a:rPr lang="de-DE" baseline="0" dirty="0" err="1" smtClean="0"/>
              <a:t>orbit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Intrinsically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Thomson </a:t>
            </a:r>
            <a:r>
              <a:rPr lang="de-DE" baseline="0" dirty="0" err="1" smtClean="0"/>
              <a:t>scattering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depends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column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, ist </a:t>
            </a:r>
            <a:r>
              <a:rPr lang="de-DE" baseline="0" dirty="0" err="1" smtClean="0"/>
              <a:t>distance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scatter</a:t>
            </a:r>
            <a:r>
              <a:rPr lang="de-DE" baseline="0" dirty="0" smtClean="0"/>
              <a:t> angle xi.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didi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test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keeping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density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column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depth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constant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changing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radial </a:t>
            </a:r>
            <a:r>
              <a:rPr lang="de-DE" baseline="0" dirty="0" err="1" smtClean="0"/>
              <a:t>distance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chekck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scatter</a:t>
            </a:r>
            <a:r>
              <a:rPr lang="de-DE" baseline="0" dirty="0" smtClean="0"/>
              <a:t> angle </a:t>
            </a:r>
            <a:r>
              <a:rPr lang="de-DE" baseline="0" dirty="0" err="1" smtClean="0"/>
              <a:t>chi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influences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total </a:t>
            </a:r>
            <a:r>
              <a:rPr lang="de-DE" baseline="0" dirty="0" err="1" smtClean="0"/>
              <a:t>brightness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</a:t>
            </a:r>
            <a:r>
              <a:rPr lang="de-DE" baseline="0" dirty="0" smtClean="0"/>
              <a:t>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78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Parker Solar Probe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launched</a:t>
            </a:r>
            <a:r>
              <a:rPr lang="de-DE" baseline="0" dirty="0" smtClean="0"/>
              <a:t> in August,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injected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into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orbit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towards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Sun,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taking</a:t>
            </a:r>
            <a:r>
              <a:rPr lang="de-DE" baseline="0" dirty="0" smtClean="0"/>
              <a:t> </a:t>
            </a:r>
            <a:r>
              <a:rPr lang="en-GB" baseline="0" noProof="1" smtClean="0"/>
              <a:t>advantages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gravity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assists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Venus.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flyby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Venus was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beginning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month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current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spacecraft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started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perihelion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phase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collecting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, </a:t>
            </a:r>
          </a:p>
          <a:p>
            <a:r>
              <a:rPr lang="de-DE" baseline="0" dirty="0" err="1" smtClean="0"/>
              <a:t>data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collected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trasmitted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Earth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December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peculiarity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Parker Solar Probe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vicinity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 </a:t>
            </a:r>
            <a:r>
              <a:rPr lang="de-DE" baseline="0" dirty="0" err="1" smtClean="0"/>
              <a:t>during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perihelia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reach</a:t>
            </a:r>
            <a:r>
              <a:rPr lang="de-DE" baseline="0" dirty="0" smtClean="0"/>
              <a:t> 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minimum</a:t>
            </a:r>
            <a:endParaRPr lang="de-DE" baseline="0" dirty="0" smtClean="0"/>
          </a:p>
          <a:p>
            <a:r>
              <a:rPr lang="de-DE" baseline="0" dirty="0" err="1" smtClean="0"/>
              <a:t>distance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below</a:t>
            </a:r>
            <a:r>
              <a:rPr lang="de-DE" baseline="0" dirty="0" smtClean="0"/>
              <a:t> 10 solar </a:t>
            </a:r>
            <a:r>
              <a:rPr lang="de-DE" baseline="0" dirty="0" err="1" smtClean="0"/>
              <a:t>radii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later</a:t>
            </a:r>
            <a:r>
              <a:rPr lang="de-DE" baseline="0" dirty="0" smtClean="0"/>
              <a:t> in 2024.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hand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it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explore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near</a:t>
            </a:r>
            <a:r>
              <a:rPr lang="de-DE" baseline="0" dirty="0" smtClean="0"/>
              <a:t>-Sun </a:t>
            </a:r>
            <a:r>
              <a:rPr lang="de-DE" baseline="0" dirty="0" err="1" smtClean="0"/>
              <a:t>region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high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about</a:t>
            </a:r>
            <a:r>
              <a:rPr lang="de-DE" baseline="0" dirty="0" smtClean="0"/>
              <a:t> 200 km/s.</a:t>
            </a:r>
          </a:p>
          <a:p>
            <a:r>
              <a:rPr lang="de-DE" baseline="0" dirty="0" smtClean="0"/>
              <a:t>  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03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Probe </a:t>
            </a:r>
            <a:r>
              <a:rPr lang="de-DE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equipped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instruments</a:t>
            </a:r>
            <a:r>
              <a:rPr lang="de-DE" baseline="0" dirty="0" smtClean="0"/>
              <a:t>: 3 </a:t>
            </a:r>
            <a:r>
              <a:rPr lang="de-DE" baseline="0" dirty="0" err="1" smtClean="0"/>
              <a:t>instruments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taking</a:t>
            </a:r>
            <a:r>
              <a:rPr lang="de-DE" baseline="0" dirty="0" smtClean="0"/>
              <a:t> in-situ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en-GB" baseline="0" noProof="0" dirty="0" smtClean="0"/>
              <a:t>local plasma, that is magnetic field electrons, protons and alpha particles, and one optical instrument, called WISPR, which consists of 2 telescopes: one with a inner field of view, and the second one with an outer field of view.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582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The </a:t>
            </a:r>
            <a:r>
              <a:rPr lang="de-DE" dirty="0" err="1" smtClean="0"/>
              <a:t>science</a:t>
            </a:r>
            <a:r>
              <a:rPr lang="de-DE" dirty="0" smtClean="0"/>
              <a:t> </a:t>
            </a:r>
            <a:r>
              <a:rPr lang="de-DE" dirty="0" err="1" smtClean="0"/>
              <a:t>objectives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focus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understanding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solar wind </a:t>
            </a:r>
            <a:r>
              <a:rPr lang="de-DE" baseline="0" dirty="0" err="1" smtClean="0"/>
              <a:t>properties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acceleration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investigation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solar </a:t>
            </a:r>
            <a:r>
              <a:rPr lang="de-DE" baseline="0" dirty="0" err="1" smtClean="0"/>
              <a:t>corona</a:t>
            </a:r>
            <a:r>
              <a:rPr lang="de-DE" baseline="0" dirty="0" smtClean="0"/>
              <a:t>. In </a:t>
            </a:r>
            <a:r>
              <a:rPr lang="de-DE" baseline="0" dirty="0" err="1" smtClean="0"/>
              <a:t>addition</a:t>
            </a:r>
            <a:r>
              <a:rPr lang="de-DE" baseline="0" dirty="0" smtClean="0"/>
              <a:t>, WISPR will </a:t>
            </a:r>
            <a:r>
              <a:rPr lang="de-DE" baseline="0" dirty="0" err="1" smtClean="0"/>
              <a:t>complement</a:t>
            </a:r>
            <a:r>
              <a:rPr lang="de-DE" baseline="0" dirty="0" smtClean="0"/>
              <a:t> in-situ </a:t>
            </a:r>
            <a:r>
              <a:rPr lang="de-DE" baseline="0" dirty="0" err="1" smtClean="0"/>
              <a:t>measurements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since</a:t>
            </a:r>
            <a:r>
              <a:rPr lang="de-DE" baseline="0" dirty="0" smtClean="0"/>
              <a:t> PSP will </a:t>
            </a:r>
            <a:r>
              <a:rPr lang="de-DE" baseline="0" dirty="0" err="1" smtClean="0"/>
              <a:t>cross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coronal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will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first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WISPR.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30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slab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streamer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WISPR. The Streamer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connected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solar </a:t>
            </a:r>
            <a:r>
              <a:rPr lang="de-DE" baseline="0" dirty="0" err="1" smtClean="0"/>
              <a:t>surface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rotaing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Sun. This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simple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. As </a:t>
            </a:r>
            <a:r>
              <a:rPr lang="de-DE" baseline="0" dirty="0" err="1" smtClean="0"/>
              <a:t>you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see</a:t>
            </a:r>
            <a:r>
              <a:rPr lang="de-DE" baseline="0" dirty="0" smtClean="0"/>
              <a:t>, so </a:t>
            </a:r>
            <a:r>
              <a:rPr lang="de-DE" baseline="0" dirty="0" err="1" smtClean="0"/>
              <a:t>far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have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considered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background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other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things</a:t>
            </a:r>
            <a:r>
              <a:rPr lang="de-DE" baseline="0" dirty="0" smtClean="0"/>
              <a:t>...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B8E9BA-6DDB-0C4F-8F9F-0D9D14B1A1A2}" type="slidenum">
              <a:rPr lang="de-DE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de-DE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1229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example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given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simulation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Paulett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Liewer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showing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highly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streamers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details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which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resolved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spacecraft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gets</a:t>
            </a:r>
            <a:endParaRPr lang="de-DE" baseline="0" dirty="0" smtClean="0"/>
          </a:p>
          <a:p>
            <a:r>
              <a:rPr lang="de-DE" baseline="0" dirty="0" err="1" smtClean="0"/>
              <a:t>closer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it.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908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A </a:t>
            </a:r>
            <a:r>
              <a:rPr lang="de-DE" dirty="0" err="1" smtClean="0"/>
              <a:t>first</a:t>
            </a:r>
            <a:r>
              <a:rPr lang="de-DE" dirty="0" smtClean="0"/>
              <a:t> </a:t>
            </a:r>
            <a:r>
              <a:rPr lang="de-DE" dirty="0" err="1" smtClean="0"/>
              <a:t>problem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understanding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3D </a:t>
            </a:r>
            <a:r>
              <a:rPr lang="de-DE" baseline="0" dirty="0" err="1" smtClean="0"/>
              <a:t>position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observed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I </a:t>
            </a:r>
            <a:r>
              <a:rPr lang="de-DE" baseline="0" dirty="0" err="1" smtClean="0"/>
              <a:t>show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simplification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problem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considered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structure</a:t>
            </a:r>
            <a:r>
              <a:rPr lang="de-DE" baseline="0" dirty="0" smtClean="0"/>
              <a:t> P </a:t>
            </a:r>
            <a:r>
              <a:rPr lang="de-DE" baseline="0" dirty="0" err="1" smtClean="0"/>
              <a:t>located</a:t>
            </a:r>
            <a:r>
              <a:rPr lang="de-DE" baseline="0" dirty="0" smtClean="0"/>
              <a:t> on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orbital plane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PSP,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corotating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Sun.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105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consider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generic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triangles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analogously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previous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case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up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an </a:t>
            </a:r>
            <a:r>
              <a:rPr lang="de-DE" baseline="0" dirty="0" err="1" smtClean="0"/>
              <a:t>expression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elongation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function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time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parameters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defined</a:t>
            </a:r>
            <a:r>
              <a:rPr lang="de-DE" baseline="0" dirty="0" smtClean="0"/>
              <a:t>.</a:t>
            </a:r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shows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elongations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blob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constant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departing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from</a:t>
            </a:r>
            <a:r>
              <a:rPr lang="de-DE" baseline="0" dirty="0" smtClean="0"/>
              <a:t> 1 solar </a:t>
            </a:r>
            <a:r>
              <a:rPr lang="de-DE" baseline="0" dirty="0" err="1" smtClean="0"/>
              <a:t>radius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moving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radially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different </a:t>
            </a:r>
            <a:r>
              <a:rPr lang="de-DE" baseline="0" dirty="0" err="1" smtClean="0"/>
              <a:t>heliocentric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longitudes</a:t>
            </a:r>
            <a:r>
              <a:rPr lang="de-DE" baseline="0" dirty="0" smtClean="0"/>
              <a:t>. The </a:t>
            </a:r>
            <a:r>
              <a:rPr lang="de-DE" baseline="0" dirty="0" err="1" smtClean="0"/>
              <a:t>dashed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include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WISPR </a:t>
            </a:r>
            <a:r>
              <a:rPr lang="de-DE" baseline="0" dirty="0" err="1" smtClean="0"/>
              <a:t>FoV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However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not </a:t>
            </a:r>
            <a:r>
              <a:rPr lang="de-DE" baseline="0" dirty="0" err="1" smtClean="0"/>
              <a:t>unique</a:t>
            </a:r>
            <a:r>
              <a:rPr lang="de-DE" baseline="0" dirty="0" smtClean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75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Indeed</a:t>
            </a:r>
            <a:r>
              <a:rPr lang="de-DE" dirty="0" smtClean="0"/>
              <a:t>, </a:t>
            </a:r>
            <a:r>
              <a:rPr lang="de-DE" dirty="0" err="1" smtClean="0"/>
              <a:t>if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consider</a:t>
            </a:r>
            <a:r>
              <a:rPr lang="de-DE" dirty="0" smtClean="0"/>
              <a:t> a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850 km/s,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elongation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represented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coloured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dashed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different, but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coincide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some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lines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previous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plot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at</a:t>
            </a:r>
            <a:r>
              <a:rPr lang="de-DE" baseline="0" dirty="0" smtClean="0"/>
              <a:t> 110 </a:t>
            </a:r>
            <a:r>
              <a:rPr lang="de-DE" baseline="0" dirty="0" err="1" smtClean="0"/>
              <a:t>deg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longitude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practise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same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100 km/s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longitude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90 </a:t>
            </a:r>
            <a:r>
              <a:rPr lang="de-DE" baseline="0" dirty="0" err="1" smtClean="0"/>
              <a:t>deg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Therefore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there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huge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. </a:t>
            </a:r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consider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another</a:t>
            </a:r>
            <a:r>
              <a:rPr lang="de-DE" baseline="0" dirty="0" smtClean="0"/>
              <a:t> observable, in </a:t>
            </a:r>
            <a:r>
              <a:rPr lang="de-DE" baseline="0" dirty="0" err="1" smtClean="0"/>
              <a:t>addition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measured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elongations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D5821-9AB3-734F-9284-B9CF2CE21F5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59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27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427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189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Master-Untertitelformat bearbeiten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56188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9337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7089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9967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60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276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887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9395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987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3191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0592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9061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91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207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2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627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89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844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E7AFD-7910-C545-B1D5-E296FB1B7432}" type="datetimeFigureOut">
              <a:rPr lang="en-US" smtClean="0"/>
              <a:t>22.11.18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70912-D761-BF42-BAB2-C1C69BD5B577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Mastertitelformat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FC6B4-C5B1-8C4F-9FE8-871B745DC379}" type="datetimeFigureOut">
              <a:rPr lang="de-D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22.11.18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DE70B-5647-1842-AF8E-6DB27CA14097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GB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09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17.emf"/><Relationship Id="rId5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4" Type="http://schemas.openxmlformats.org/officeDocument/2006/relationships/image" Target="../media/image22.emf"/><Relationship Id="rId5" Type="http://schemas.openxmlformats.org/officeDocument/2006/relationships/image" Target="../media/image23.emf"/><Relationship Id="rId6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5" Type="http://schemas.openxmlformats.org/officeDocument/2006/relationships/image" Target="../media/image27.emf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Relationship Id="rId3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hyperlink" Target="http://parkersolarprobe.jhuapl.edu/News-Center/Show-Article.php?articleID=101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1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emf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832" y="2398584"/>
            <a:ext cx="8966200" cy="5037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b="1" dirty="0" smtClean="0">
              <a:solidFill>
                <a:srgbClr val="3366FF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Giuseppe </a:t>
            </a:r>
            <a:r>
              <a:rPr lang="en-US" sz="2400" b="1" dirty="0" err="1" smtClean="0">
                <a:solidFill>
                  <a:srgbClr val="0000FF"/>
                </a:solidFill>
              </a:rPr>
              <a:t>Nisticò</a:t>
            </a:r>
            <a:r>
              <a:rPr lang="en-US" sz="2400" dirty="0" smtClean="0">
                <a:solidFill>
                  <a:srgbClr val="0000FF"/>
                </a:solidFill>
              </a:rPr>
              <a:t>, Volker </a:t>
            </a:r>
            <a:r>
              <a:rPr lang="en-US" sz="2400" dirty="0" err="1" smtClean="0">
                <a:solidFill>
                  <a:srgbClr val="0000FF"/>
                </a:solidFill>
              </a:rPr>
              <a:t>Bothmer</a:t>
            </a:r>
            <a:endParaRPr lang="en-US" sz="2400" baseline="30000" dirty="0" smtClean="0">
              <a:solidFill>
                <a:srgbClr val="0000FF"/>
              </a:solidFill>
            </a:endParaRPr>
          </a:p>
          <a:p>
            <a:pPr algn="ctr"/>
            <a:endParaRPr lang="en-US" sz="2000" dirty="0" smtClean="0">
              <a:solidFill>
                <a:srgbClr val="0000FF"/>
              </a:solidFill>
            </a:endParaRPr>
          </a:p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and the PSP/WISPR team</a:t>
            </a:r>
          </a:p>
          <a:p>
            <a:pPr algn="ctr"/>
            <a:endParaRPr lang="en-US" sz="2000" dirty="0" smtClean="0">
              <a:solidFill>
                <a:srgbClr val="0000FF"/>
              </a:solidFill>
            </a:endParaRPr>
          </a:p>
          <a:p>
            <a:pPr algn="ctr"/>
            <a:endParaRPr lang="en-US" sz="2000" baseline="30000" dirty="0">
              <a:solidFill>
                <a:srgbClr val="0000FF"/>
              </a:solidFill>
            </a:endParaRPr>
          </a:p>
          <a:p>
            <a:pPr algn="ctr"/>
            <a:r>
              <a:rPr lang="en-US" sz="2000" i="1" dirty="0" err="1" smtClean="0">
                <a:solidFill>
                  <a:srgbClr val="0000FF"/>
                </a:solidFill>
              </a:rPr>
              <a:t>Institut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</a:rPr>
              <a:t>für</a:t>
            </a:r>
            <a:r>
              <a:rPr lang="en-US" sz="2000" i="1" dirty="0" smtClean="0">
                <a:solidFill>
                  <a:srgbClr val="0000FF"/>
                </a:solidFill>
              </a:rPr>
              <a:t> </a:t>
            </a:r>
            <a:r>
              <a:rPr lang="en-US" sz="2000" i="1" dirty="0" err="1" smtClean="0">
                <a:solidFill>
                  <a:srgbClr val="0000FF"/>
                </a:solidFill>
              </a:rPr>
              <a:t>Astrophysik</a:t>
            </a:r>
            <a:r>
              <a:rPr lang="en-US" sz="2000" i="1" dirty="0" smtClean="0">
                <a:solidFill>
                  <a:srgbClr val="0000FF"/>
                </a:solidFill>
              </a:rPr>
              <a:t>, </a:t>
            </a:r>
            <a:r>
              <a:rPr lang="en-US" sz="2000" i="1" dirty="0" err="1" smtClean="0">
                <a:solidFill>
                  <a:srgbClr val="0000FF"/>
                </a:solidFill>
              </a:rPr>
              <a:t>Göttingen</a:t>
            </a:r>
            <a:r>
              <a:rPr lang="en-US" sz="2000" i="1" dirty="0" smtClean="0">
                <a:solidFill>
                  <a:srgbClr val="0000FF"/>
                </a:solidFill>
              </a:rPr>
              <a:t> University, </a:t>
            </a:r>
            <a:r>
              <a:rPr lang="en-US" sz="2000" i="1" dirty="0" smtClean="0">
                <a:solidFill>
                  <a:srgbClr val="0000FF"/>
                </a:solidFill>
              </a:rPr>
              <a:t>Germany</a:t>
            </a:r>
            <a:endParaRPr lang="en-US" sz="2000" i="1" dirty="0">
              <a:solidFill>
                <a:srgbClr val="FF0000"/>
              </a:solidFill>
            </a:endParaRPr>
          </a:p>
          <a:p>
            <a:pPr marL="457200" indent="-457200" algn="ctr">
              <a:buAutoNum type="arabicParenBoth"/>
            </a:pPr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endParaRPr lang="en-US" sz="2000" dirty="0" smtClean="0">
              <a:solidFill>
                <a:srgbClr val="FF0000"/>
              </a:solidFill>
            </a:endParaRPr>
          </a:p>
          <a:p>
            <a:pPr algn="ctr"/>
            <a:r>
              <a:rPr lang="en-US" sz="1600" dirty="0" smtClean="0">
                <a:solidFill>
                  <a:srgbClr val="FF0000"/>
                </a:solidFill>
              </a:rPr>
              <a:t> 6</a:t>
            </a:r>
            <a:r>
              <a:rPr lang="en-US" sz="1600" baseline="30000" dirty="0" smtClean="0">
                <a:solidFill>
                  <a:srgbClr val="FF0000"/>
                </a:solidFill>
              </a:rPr>
              <a:t>th</a:t>
            </a:r>
            <a:r>
              <a:rPr lang="en-US" sz="1600" dirty="0" smtClean="0">
                <a:solidFill>
                  <a:srgbClr val="FF0000"/>
                </a:solidFill>
              </a:rPr>
              <a:t> Metis Workshop, 21-23 Nov 2018, MPS, </a:t>
            </a:r>
            <a:r>
              <a:rPr lang="en-US" sz="1600" dirty="0" err="1" smtClean="0">
                <a:solidFill>
                  <a:srgbClr val="FF0000"/>
                </a:solidFill>
              </a:rPr>
              <a:t>Göttingen</a:t>
            </a:r>
            <a:r>
              <a:rPr lang="en-US" sz="1600" dirty="0" smtClean="0">
                <a:solidFill>
                  <a:srgbClr val="FF0000"/>
                </a:solidFill>
              </a:rPr>
              <a:t>, Germany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169332" y="6493933"/>
            <a:ext cx="8864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69332" y="124233"/>
            <a:ext cx="8864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IAG_LogoRGB_smal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30" y="327161"/>
            <a:ext cx="2085475" cy="814640"/>
          </a:xfrm>
          <a:prstGeom prst="rect">
            <a:avLst/>
          </a:prstGeom>
        </p:spPr>
      </p:pic>
      <p:pic>
        <p:nvPicPr>
          <p:cNvPr id="8" name="Picture 7" descr="PSP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3" y="4932281"/>
            <a:ext cx="1551179" cy="155117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69332" y="1580652"/>
            <a:ext cx="88646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FF0000"/>
                </a:solidFill>
              </a:rPr>
              <a:t>Raytracing</a:t>
            </a:r>
            <a:r>
              <a:rPr lang="en-US" sz="3600" b="1" dirty="0">
                <a:solidFill>
                  <a:srgbClr val="FF0000"/>
                </a:solidFill>
              </a:rPr>
              <a:t> simulations of </a:t>
            </a:r>
            <a:r>
              <a:rPr lang="en-US" sz="3600" b="1" dirty="0" smtClean="0">
                <a:solidFill>
                  <a:srgbClr val="FF0000"/>
                </a:solidFill>
              </a:rPr>
              <a:t>the solar corona: </a:t>
            </a:r>
          </a:p>
          <a:p>
            <a:pPr lvl="0" algn="ctr"/>
            <a:r>
              <a:rPr lang="en-US" sz="3600" b="1" dirty="0" smtClean="0">
                <a:solidFill>
                  <a:srgbClr val="FF0000"/>
                </a:solidFill>
              </a:rPr>
              <a:t>a tool in preparation for Parker </a:t>
            </a:r>
            <a:r>
              <a:rPr lang="en-US" sz="3600" b="1" dirty="0">
                <a:solidFill>
                  <a:srgbClr val="FF0000"/>
                </a:solidFill>
              </a:rPr>
              <a:t>Solar </a:t>
            </a:r>
            <a:r>
              <a:rPr lang="en-US" sz="3600" b="1" dirty="0" smtClean="0">
                <a:solidFill>
                  <a:srgbClr val="FF0000"/>
                </a:solidFill>
              </a:rPr>
              <a:t>Probe and Solar Orbiter observations</a:t>
            </a:r>
          </a:p>
        </p:txBody>
      </p:sp>
      <p:pic>
        <p:nvPicPr>
          <p:cNvPr id="10" name="Grafik 65">
            <a:extLst>
              <a:ext uri="{FF2B5EF4-FFF2-40B4-BE49-F238E27FC236}">
                <a16:creationId xmlns="" xmlns:a16="http://schemas.microsoft.com/office/drawing/2014/main" id="{BB4F91DE-FAE8-B14F-B8AD-92ED5D95D6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725" y="4813776"/>
            <a:ext cx="1793107" cy="1796684"/>
          </a:xfrm>
          <a:prstGeom prst="rect">
            <a:avLst/>
          </a:prstGeom>
        </p:spPr>
      </p:pic>
      <p:pic>
        <p:nvPicPr>
          <p:cNvPr id="12" name="Grafik 24">
            <a:extLst>
              <a:ext uri="{FF2B5EF4-FFF2-40B4-BE49-F238E27FC236}">
                <a16:creationId xmlns="" xmlns:a16="http://schemas.microsoft.com/office/drawing/2014/main" id="{6EEAE993-2AD7-DA4C-BCCA-B93D7F25130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3" t="-1" r="62945" b="-4494"/>
          <a:stretch/>
        </p:blipFill>
        <p:spPr>
          <a:xfrm>
            <a:off x="7894533" y="187733"/>
            <a:ext cx="1139399" cy="1164927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992532" y="1066394"/>
            <a:ext cx="104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i="1" dirty="0" smtClean="0"/>
              <a:t>CGAUSS</a:t>
            </a:r>
            <a:endParaRPr lang="de-DE" b="1" i="1" dirty="0"/>
          </a:p>
        </p:txBody>
      </p:sp>
    </p:spTree>
    <p:extLst>
      <p:ext uri="{BB962C8B-B14F-4D97-AF65-F5344CB8AC3E}">
        <p14:creationId xmlns:p14="http://schemas.microsoft.com/office/powerpoint/2010/main" val="86046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8" y="1016604"/>
            <a:ext cx="3138265" cy="37194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1600" y="73967"/>
            <a:ext cx="849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Geometric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triangulation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for</a:t>
            </a:r>
            <a:r>
              <a:rPr lang="de-DE" sz="2400" dirty="0" smtClean="0">
                <a:solidFill>
                  <a:srgbClr val="FF0000"/>
                </a:solidFill>
              </a:rPr>
              <a:t> a </a:t>
            </a:r>
            <a:r>
              <a:rPr lang="de-DE" sz="2400" dirty="0" err="1" smtClean="0">
                <a:solidFill>
                  <a:srgbClr val="FF0000"/>
                </a:solidFill>
              </a:rPr>
              <a:t>point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moving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radially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from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the</a:t>
            </a:r>
            <a:r>
              <a:rPr lang="de-DE" sz="2400" dirty="0" smtClean="0">
                <a:solidFill>
                  <a:srgbClr val="FF0000"/>
                </a:solidFill>
              </a:rPr>
              <a:t> Sun (orbital plane </a:t>
            </a:r>
            <a:r>
              <a:rPr lang="de-DE" sz="2400" dirty="0" err="1" smtClean="0">
                <a:solidFill>
                  <a:srgbClr val="FF0000"/>
                </a:solidFill>
              </a:rPr>
              <a:t>appoximation</a:t>
            </a:r>
            <a:r>
              <a:rPr lang="de-DE" sz="2400" dirty="0" smtClean="0">
                <a:solidFill>
                  <a:srgbClr val="FF0000"/>
                </a:solidFill>
              </a:rPr>
              <a:t>)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029304"/>
            <a:ext cx="5159375" cy="825500"/>
          </a:xfrm>
          <a:prstGeom prst="rect">
            <a:avLst/>
          </a:prstGeom>
        </p:spPr>
      </p:pic>
      <p:pic>
        <p:nvPicPr>
          <p:cNvPr id="6" name="Bild 5" descr="plot_elongation_th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63" y="1946720"/>
            <a:ext cx="6530975" cy="43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9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18" y="1016604"/>
            <a:ext cx="3138265" cy="3719425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01600" y="73967"/>
            <a:ext cx="849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Geometrical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triangulation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for</a:t>
            </a:r>
            <a:r>
              <a:rPr lang="de-DE" sz="2400" dirty="0" smtClean="0">
                <a:solidFill>
                  <a:srgbClr val="FF0000"/>
                </a:solidFill>
              </a:rPr>
              <a:t> a </a:t>
            </a:r>
            <a:r>
              <a:rPr lang="de-DE" sz="2400" dirty="0" err="1" smtClean="0">
                <a:solidFill>
                  <a:srgbClr val="FF0000"/>
                </a:solidFill>
              </a:rPr>
              <a:t>point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moving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radially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from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the</a:t>
            </a:r>
            <a:r>
              <a:rPr lang="de-DE" sz="2400" dirty="0" smtClean="0">
                <a:solidFill>
                  <a:srgbClr val="FF0000"/>
                </a:solidFill>
              </a:rPr>
              <a:t> Sun (orbital plane </a:t>
            </a:r>
            <a:r>
              <a:rPr lang="de-DE" sz="2400" dirty="0" err="1" smtClean="0">
                <a:solidFill>
                  <a:srgbClr val="FF0000"/>
                </a:solidFill>
              </a:rPr>
              <a:t>appoximation</a:t>
            </a:r>
            <a:r>
              <a:rPr lang="de-DE" sz="2400" dirty="0" smtClean="0">
                <a:solidFill>
                  <a:srgbClr val="FF0000"/>
                </a:solidFill>
              </a:rPr>
              <a:t>)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029304"/>
            <a:ext cx="5159375" cy="825500"/>
          </a:xfrm>
          <a:prstGeom prst="rect">
            <a:avLst/>
          </a:prstGeom>
        </p:spPr>
      </p:pic>
      <p:pic>
        <p:nvPicPr>
          <p:cNvPr id="6" name="Bild 5" descr="plot_theo_elongation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63" y="1946720"/>
            <a:ext cx="6530975" cy="43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41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17059" y="2292130"/>
            <a:ext cx="4255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Stationary blob at a constant radial distance from the Sun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image_14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3854" r="51389" b="5034"/>
          <a:stretch/>
        </p:blipFill>
        <p:spPr>
          <a:xfrm>
            <a:off x="302168" y="424323"/>
            <a:ext cx="3348182" cy="3442645"/>
          </a:xfrm>
          <a:prstGeom prst="rect">
            <a:avLst/>
          </a:prstGeom>
        </p:spPr>
      </p:pic>
      <p:sp>
        <p:nvSpPr>
          <p:cNvPr id="5" name="Oval 4"/>
          <p:cNvSpPr>
            <a:spLocks/>
          </p:cNvSpPr>
          <p:nvPr/>
        </p:nvSpPr>
        <p:spPr>
          <a:xfrm>
            <a:off x="2668673" y="1983329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>
            <a:spLocks/>
          </p:cNvSpPr>
          <p:nvPr/>
        </p:nvSpPr>
        <p:spPr>
          <a:xfrm>
            <a:off x="2014623" y="1412909"/>
            <a:ext cx="94655" cy="85091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/>
          <p:cNvSpPr>
            <a:spLocks/>
          </p:cNvSpPr>
          <p:nvPr/>
        </p:nvSpPr>
        <p:spPr>
          <a:xfrm>
            <a:off x="2459123" y="1535654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>
            <a:spLocks/>
          </p:cNvSpPr>
          <p:nvPr/>
        </p:nvSpPr>
        <p:spPr>
          <a:xfrm>
            <a:off x="2621345" y="1700754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>
            <a:spLocks/>
          </p:cNvSpPr>
          <p:nvPr/>
        </p:nvSpPr>
        <p:spPr>
          <a:xfrm>
            <a:off x="2290848" y="1438500"/>
            <a:ext cx="94655" cy="93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61791"/>
            <a:ext cx="4417951" cy="292484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4229806" y="2938461"/>
            <a:ext cx="3822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variation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structures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Sun.</a:t>
            </a:r>
          </a:p>
          <a:p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215900" y="-40977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Study </a:t>
            </a:r>
            <a:r>
              <a:rPr 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total </a:t>
            </a:r>
            <a:r>
              <a:rPr lang="de-DE" sz="2400" b="1" dirty="0" err="1" smtClean="0">
                <a:solidFill>
                  <a:srgbClr val="FF0000"/>
                </a:solidFill>
              </a:rPr>
              <a:t>brightness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profile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13" name="Bild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653" y="1243891"/>
            <a:ext cx="2844893" cy="576417"/>
          </a:xfrm>
          <a:prstGeom prst="rect">
            <a:avLst/>
          </a:prstGeom>
        </p:spPr>
      </p:pic>
      <p:pic>
        <p:nvPicPr>
          <p:cNvPr id="15" name="Bild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93" y="3766698"/>
            <a:ext cx="4825998" cy="316783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229806" y="850900"/>
            <a:ext cx="3364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Thomson </a:t>
            </a:r>
            <a:r>
              <a:rPr lang="de-DE" dirty="0" err="1" smtClean="0">
                <a:solidFill>
                  <a:srgbClr val="FF0000"/>
                </a:solidFill>
              </a:rPr>
              <a:t>scattering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emission</a:t>
            </a:r>
            <a:endParaRPr lang="de-DE" dirty="0">
              <a:solidFill>
                <a:srgbClr val="FF0000"/>
              </a:solidFill>
            </a:endParaRPr>
          </a:p>
        </p:txBody>
      </p:sp>
      <p:cxnSp>
        <p:nvCxnSpPr>
          <p:cNvPr id="16" name="Gerade Verbindung 15"/>
          <p:cNvCxnSpPr>
            <a:endCxn id="9" idx="3"/>
          </p:cNvCxnSpPr>
          <p:nvPr/>
        </p:nvCxnSpPr>
        <p:spPr>
          <a:xfrm flipV="1">
            <a:off x="1541845" y="1518393"/>
            <a:ext cx="762865" cy="30191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816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60" y="214528"/>
            <a:ext cx="5076181" cy="338412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302168" y="54991"/>
            <a:ext cx="756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</a:t>
            </a:r>
            <a:r>
              <a:rPr lang="en-US" b="1" dirty="0" smtClean="0">
                <a:solidFill>
                  <a:srgbClr val="FF0000"/>
                </a:solidFill>
              </a:rPr>
              <a:t>lob moving radially with constant speed from the Sun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176" y="3264798"/>
            <a:ext cx="5169152" cy="343990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377424" y="424323"/>
            <a:ext cx="376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Manual fit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endParaRPr lang="de-DE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1210" y="864578"/>
            <a:ext cx="2873629" cy="1115644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708900" y="927100"/>
            <a:ext cx="19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[1] (</a:t>
            </a:r>
            <a:r>
              <a:rPr lang="de-DE" sz="1200" dirty="0" err="1" smtClean="0"/>
              <a:t>dashed</a:t>
            </a:r>
            <a:r>
              <a:rPr lang="de-DE" sz="1200" dirty="0" smtClean="0"/>
              <a:t> </a:t>
            </a:r>
            <a:r>
              <a:rPr lang="de-DE" sz="1200" dirty="0" err="1" smtClean="0"/>
              <a:t>lines</a:t>
            </a:r>
            <a:r>
              <a:rPr lang="de-DE" sz="1200" dirty="0" smtClean="0"/>
              <a:t>)</a:t>
            </a:r>
          </a:p>
          <a:p>
            <a:endParaRPr lang="de-DE" sz="1200" dirty="0" smtClean="0"/>
          </a:p>
          <a:p>
            <a:endParaRPr lang="de-DE" sz="1200" dirty="0"/>
          </a:p>
          <a:p>
            <a:r>
              <a:rPr lang="de-DE" sz="1200" dirty="0" smtClean="0"/>
              <a:t>[2] (</a:t>
            </a:r>
            <a:r>
              <a:rPr lang="de-DE" sz="1200" dirty="0" err="1" smtClean="0"/>
              <a:t>continuous</a:t>
            </a:r>
            <a:r>
              <a:rPr lang="de-DE" sz="1200" dirty="0" smtClean="0"/>
              <a:t> </a:t>
            </a:r>
            <a:r>
              <a:rPr lang="de-DE" sz="1200" dirty="0" err="1" smtClean="0"/>
              <a:t>lines</a:t>
            </a:r>
            <a:r>
              <a:rPr lang="de-DE" sz="1200" dirty="0" smtClean="0"/>
              <a:t>)</a:t>
            </a:r>
            <a:endParaRPr lang="de-DE" sz="1200" dirty="0"/>
          </a:p>
        </p:txBody>
      </p:sp>
      <p:sp>
        <p:nvSpPr>
          <p:cNvPr id="10" name="Textfeld 9"/>
          <p:cNvSpPr txBox="1"/>
          <p:nvPr/>
        </p:nvSpPr>
        <p:spPr>
          <a:xfrm>
            <a:off x="5149976" y="2146720"/>
            <a:ext cx="395795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better</a:t>
            </a:r>
            <a:r>
              <a:rPr lang="de-DE" dirty="0" smtClean="0"/>
              <a:t> </a:t>
            </a:r>
            <a:r>
              <a:rPr lang="de-DE" dirty="0" err="1" smtClean="0"/>
              <a:t>determine</a:t>
            </a:r>
            <a:r>
              <a:rPr lang="de-DE" dirty="0" smtClean="0"/>
              <a:t> </a:t>
            </a:r>
            <a:r>
              <a:rPr lang="de-DE" dirty="0" err="1" smtClean="0"/>
              <a:t>position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structure</a:t>
            </a:r>
            <a:r>
              <a:rPr lang="de-DE" dirty="0" smtClean="0"/>
              <a:t>, total </a:t>
            </a:r>
            <a:r>
              <a:rPr lang="de-DE" dirty="0" err="1" smtClean="0"/>
              <a:t>brightness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elongations</a:t>
            </a:r>
            <a:r>
              <a:rPr lang="de-DE" dirty="0" smtClean="0"/>
              <a:t> </a:t>
            </a:r>
            <a:r>
              <a:rPr lang="de-DE" dirty="0" err="1" smtClean="0"/>
              <a:t>profiles</a:t>
            </a:r>
            <a:r>
              <a:rPr lang="de-DE" dirty="0" smtClean="0"/>
              <a:t> </a:t>
            </a:r>
            <a:r>
              <a:rPr lang="de-DE" dirty="0" err="1" smtClean="0"/>
              <a:t>should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fitted</a:t>
            </a:r>
            <a:r>
              <a:rPr lang="de-DE" dirty="0" smtClean="0"/>
              <a:t> </a:t>
            </a:r>
            <a:r>
              <a:rPr lang="de-DE" dirty="0" err="1" smtClean="0"/>
              <a:t>simultanoeusly</a:t>
            </a:r>
            <a:r>
              <a:rPr lang="de-DE" dirty="0" smtClean="0"/>
              <a:t>.</a:t>
            </a:r>
          </a:p>
          <a:p>
            <a:endParaRPr lang="de-DE" dirty="0"/>
          </a:p>
          <a:p>
            <a:pPr algn="just"/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small</a:t>
            </a:r>
            <a:r>
              <a:rPr lang="de-DE" dirty="0" smtClean="0"/>
              <a:t> </a:t>
            </a:r>
            <a:r>
              <a:rPr lang="de-DE" dirty="0" err="1" smtClean="0"/>
              <a:t>scatter</a:t>
            </a:r>
            <a:r>
              <a:rPr lang="de-DE" dirty="0" smtClean="0"/>
              <a:t> </a:t>
            </a:r>
            <a:r>
              <a:rPr lang="de-DE" dirty="0" err="1" smtClean="0"/>
              <a:t>angles</a:t>
            </a:r>
            <a:r>
              <a:rPr lang="de-DE" dirty="0" smtClean="0"/>
              <a:t>,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contribution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factor</a:t>
            </a:r>
            <a:endParaRPr lang="de-DE" dirty="0" smtClean="0"/>
          </a:p>
          <a:p>
            <a:pPr algn="just"/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neglected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Eq</a:t>
            </a:r>
            <a:r>
              <a:rPr lang="de-DE" dirty="0" smtClean="0"/>
              <a:t>. [1]</a:t>
            </a:r>
          </a:p>
          <a:p>
            <a:pPr algn="just"/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total </a:t>
            </a:r>
            <a:r>
              <a:rPr lang="de-DE" dirty="0" err="1" smtClean="0"/>
              <a:t>brightness</a:t>
            </a:r>
            <a:r>
              <a:rPr lang="de-DE" dirty="0"/>
              <a:t> </a:t>
            </a:r>
            <a:r>
              <a:rPr lang="de-DE" dirty="0" smtClean="0"/>
              <a:t>.</a:t>
            </a:r>
          </a:p>
          <a:p>
            <a:pPr algn="just"/>
            <a:endParaRPr lang="de-DE" dirty="0"/>
          </a:p>
          <a:p>
            <a:r>
              <a:rPr lang="de-DE" dirty="0" smtClean="0"/>
              <a:t> </a:t>
            </a:r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086" y="3873722"/>
            <a:ext cx="1048029" cy="25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42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52400" y="508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Fitting </a:t>
            </a:r>
            <a:r>
              <a:rPr lang="de-DE" sz="2400" b="1" dirty="0" err="1" smtClean="0">
                <a:solidFill>
                  <a:srgbClr val="FF0000"/>
                </a:solidFill>
              </a:rPr>
              <a:t>analysis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associated</a:t>
            </a:r>
            <a:r>
              <a:rPr lang="de-DE" sz="2400" b="1" dirty="0" smtClean="0">
                <a:solidFill>
                  <a:srgbClr val="FF0000"/>
                </a:solidFill>
              </a:rPr>
              <a:t> total </a:t>
            </a:r>
            <a:r>
              <a:rPr lang="de-DE" sz="2400" b="1" dirty="0" err="1" smtClean="0">
                <a:solidFill>
                  <a:srgbClr val="FF0000"/>
                </a:solidFill>
              </a:rPr>
              <a:t>brightness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and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elongation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5" name="Bild 4" descr="plot_fit_exampl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71" y="578428"/>
            <a:ext cx="4681416" cy="6234545"/>
          </a:xfrm>
          <a:prstGeom prst="rect">
            <a:avLst/>
          </a:prstGeom>
        </p:spPr>
      </p:pic>
      <p:pic>
        <p:nvPicPr>
          <p:cNvPr id="6" name="Bild 5" descr="jma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294" y="553634"/>
            <a:ext cx="5788334" cy="34770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66700" y="825500"/>
            <a:ext cx="461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Blob</a:t>
            </a:r>
            <a:r>
              <a:rPr lang="de-DE" dirty="0" smtClean="0"/>
              <a:t> </a:t>
            </a:r>
            <a:r>
              <a:rPr lang="de-DE" dirty="0" err="1" smtClean="0"/>
              <a:t>moving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smtClean="0">
                <a:solidFill>
                  <a:srgbClr val="FF0000"/>
                </a:solidFill>
              </a:rPr>
              <a:t>v=50 km s</a:t>
            </a:r>
            <a:r>
              <a:rPr lang="de-DE" baseline="30000" dirty="0" smtClean="0">
                <a:solidFill>
                  <a:srgbClr val="FF0000"/>
                </a:solidFill>
              </a:rPr>
              <a:t>-1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lon</a:t>
            </a:r>
            <a:r>
              <a:rPr lang="de-DE" dirty="0" smtClean="0">
                <a:solidFill>
                  <a:srgbClr val="FF0000"/>
                </a:solidFill>
              </a:rPr>
              <a:t>=90 </a:t>
            </a:r>
            <a:r>
              <a:rPr lang="de-DE" dirty="0" err="1" smtClean="0">
                <a:solidFill>
                  <a:srgbClr val="FF0000"/>
                </a:solidFill>
              </a:rPr>
              <a:t>deg</a:t>
            </a:r>
            <a:endParaRPr lang="de-DE" baseline="30000" dirty="0">
              <a:solidFill>
                <a:srgbClr val="FF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93700" y="3467100"/>
            <a:ext cx="48923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manually</a:t>
            </a:r>
            <a:r>
              <a:rPr lang="de-DE" dirty="0" smtClean="0"/>
              <a:t> </a:t>
            </a:r>
            <a:r>
              <a:rPr lang="de-DE" dirty="0" err="1" smtClean="0"/>
              <a:t>sampled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Jmap</a:t>
            </a:r>
            <a:r>
              <a:rPr lang="de-DE" dirty="0" smtClean="0"/>
              <a:t> </a:t>
            </a:r>
            <a:r>
              <a:rPr lang="de-DE" dirty="0" err="1" smtClean="0"/>
              <a:t>track</a:t>
            </a:r>
            <a:r>
              <a:rPr lang="de-DE" dirty="0" smtClean="0"/>
              <a:t>,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extracted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total </a:t>
            </a:r>
            <a:r>
              <a:rPr lang="de-DE" dirty="0" err="1" smtClean="0"/>
              <a:t>brightness</a:t>
            </a:r>
            <a:r>
              <a:rPr lang="de-DE" dirty="0" smtClean="0"/>
              <a:t> </a:t>
            </a:r>
            <a:r>
              <a:rPr lang="de-DE" dirty="0" err="1" smtClean="0"/>
              <a:t>from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point</a:t>
            </a:r>
            <a:r>
              <a:rPr lang="de-DE" dirty="0" smtClean="0"/>
              <a:t>. The </a:t>
            </a:r>
            <a:r>
              <a:rPr lang="de-DE" dirty="0" err="1" smtClean="0"/>
              <a:t>data</a:t>
            </a:r>
            <a:r>
              <a:rPr lang="de-DE" dirty="0" smtClean="0"/>
              <a:t> </a:t>
            </a:r>
            <a:r>
              <a:rPr lang="de-DE" dirty="0" err="1" smtClean="0"/>
              <a:t>points</a:t>
            </a:r>
            <a:r>
              <a:rPr lang="de-DE" dirty="0" smtClean="0"/>
              <a:t> </a:t>
            </a:r>
            <a:r>
              <a:rPr lang="de-DE" dirty="0" err="1" smtClean="0"/>
              <a:t>were</a:t>
            </a:r>
            <a:r>
              <a:rPr lang="de-DE" dirty="0" smtClean="0"/>
              <a:t> </a:t>
            </a:r>
            <a:r>
              <a:rPr lang="de-DE" dirty="0" err="1" smtClean="0"/>
              <a:t>fitted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MPFIT </a:t>
            </a:r>
            <a:r>
              <a:rPr lang="de-DE" dirty="0" err="1" smtClean="0"/>
              <a:t>routines</a:t>
            </a:r>
            <a:r>
              <a:rPr lang="de-DE" dirty="0" smtClean="0"/>
              <a:t> in IDL (</a:t>
            </a:r>
            <a:r>
              <a:rPr lang="de-DE" dirty="0" err="1" smtClean="0"/>
              <a:t>Markwardt</a:t>
            </a:r>
            <a:r>
              <a:rPr lang="de-DE" dirty="0" smtClean="0"/>
              <a:t> et al. 2009).</a:t>
            </a:r>
          </a:p>
          <a:p>
            <a:endParaRPr lang="de-DE" dirty="0"/>
          </a:p>
          <a:p>
            <a:pPr marL="342900" indent="-342900">
              <a:buAutoNum type="arabicParenR"/>
            </a:pPr>
            <a:r>
              <a:rPr lang="de-DE" dirty="0" smtClean="0"/>
              <a:t>Total </a:t>
            </a:r>
            <a:r>
              <a:rPr lang="de-DE" dirty="0" err="1" smtClean="0"/>
              <a:t>brightness</a:t>
            </a:r>
            <a:r>
              <a:rPr lang="de-DE" dirty="0" smtClean="0"/>
              <a:t> vs. time fit -&gt; </a:t>
            </a:r>
            <a:r>
              <a:rPr lang="de-DE" dirty="0" err="1" smtClean="0"/>
              <a:t>determination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speed</a:t>
            </a:r>
            <a:r>
              <a:rPr lang="de-DE" dirty="0" smtClean="0"/>
              <a:t> </a:t>
            </a:r>
            <a:r>
              <a:rPr lang="de-DE" i="1" dirty="0" smtClean="0"/>
              <a:t>v</a:t>
            </a:r>
          </a:p>
          <a:p>
            <a:pPr marL="342900" indent="-342900">
              <a:buAutoNum type="arabicParenR"/>
            </a:pPr>
            <a:r>
              <a:rPr lang="de-DE" dirty="0" smtClean="0"/>
              <a:t>Elongation vs. time fit -&gt; </a:t>
            </a:r>
            <a:r>
              <a:rPr lang="de-DE" dirty="0" err="1" smtClean="0"/>
              <a:t>determination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initial</a:t>
            </a:r>
            <a:r>
              <a:rPr lang="de-DE" dirty="0" smtClean="0"/>
              <a:t> </a:t>
            </a:r>
            <a:r>
              <a:rPr lang="de-DE" dirty="0" err="1" smtClean="0"/>
              <a:t>distance</a:t>
            </a:r>
            <a:r>
              <a:rPr lang="de-DE" dirty="0" smtClean="0"/>
              <a:t> </a:t>
            </a:r>
            <a:r>
              <a:rPr lang="de-DE" i="1" dirty="0" smtClean="0"/>
              <a:t>r</a:t>
            </a:r>
            <a:r>
              <a:rPr lang="de-DE" i="1" baseline="-25000" dirty="0" smtClean="0"/>
              <a:t>0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i="1" dirty="0" err="1" smtClean="0"/>
              <a:t>γ</a:t>
            </a:r>
            <a:r>
              <a:rPr lang="de-DE" dirty="0" smtClean="0"/>
              <a:t> ( </a:t>
            </a:r>
            <a:r>
              <a:rPr lang="de-DE" i="1" dirty="0" smtClean="0"/>
              <a:t>v</a:t>
            </a:r>
            <a:r>
              <a:rPr lang="de-DE" dirty="0" smtClean="0"/>
              <a:t> </a:t>
            </a:r>
            <a:r>
              <a:rPr lang="de-DE" dirty="0" err="1" smtClean="0"/>
              <a:t>fixed</a:t>
            </a:r>
            <a:r>
              <a:rPr lang="de-DE" dirty="0" smtClean="0"/>
              <a:t>)</a:t>
            </a:r>
            <a:endParaRPr lang="de-DE" baseline="-25000" dirty="0"/>
          </a:p>
        </p:txBody>
      </p:sp>
    </p:spTree>
    <p:extLst>
      <p:ext uri="{BB962C8B-B14F-4D97-AF65-F5344CB8AC3E}">
        <p14:creationId xmlns:p14="http://schemas.microsoft.com/office/powerpoint/2010/main" val="2482787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177800" y="101600"/>
            <a:ext cx="88773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b="1" dirty="0" err="1" smtClean="0">
                <a:solidFill>
                  <a:srgbClr val="FF0000"/>
                </a:solidFill>
              </a:rPr>
              <a:t>Conclusions</a:t>
            </a:r>
            <a:endParaRPr lang="de-DE" sz="2600" b="1" dirty="0" smtClean="0">
              <a:solidFill>
                <a:srgbClr val="FF0000"/>
              </a:solidFill>
            </a:endParaRPr>
          </a:p>
          <a:p>
            <a:endParaRPr lang="de-DE" sz="2600" dirty="0" smtClean="0">
              <a:solidFill>
                <a:srgbClr val="FF0000"/>
              </a:solidFill>
            </a:endParaRPr>
          </a:p>
          <a:p>
            <a:pPr marL="342900" indent="-342900" algn="just">
              <a:buFont typeface="Arial"/>
              <a:buChar char="•"/>
            </a:pPr>
            <a:r>
              <a:rPr lang="de-DE" sz="2000" dirty="0" err="1" smtClean="0"/>
              <a:t>We</a:t>
            </a:r>
            <a:r>
              <a:rPr lang="de-DE" sz="2000" dirty="0" smtClean="0"/>
              <a:t> </a:t>
            </a:r>
            <a:r>
              <a:rPr lang="de-DE" sz="2000" dirty="0" err="1" smtClean="0"/>
              <a:t>developed</a:t>
            </a:r>
            <a:r>
              <a:rPr lang="de-DE" sz="2000" dirty="0" smtClean="0"/>
              <a:t> a </a:t>
            </a:r>
            <a:r>
              <a:rPr lang="de-DE" sz="2000" dirty="0" err="1" smtClean="0"/>
              <a:t>widget</a:t>
            </a:r>
            <a:r>
              <a:rPr lang="de-DE" sz="2000" dirty="0" smtClean="0"/>
              <a:t> </a:t>
            </a:r>
            <a:r>
              <a:rPr lang="de-DE" sz="2000" dirty="0" err="1" smtClean="0"/>
              <a:t>tool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simulate</a:t>
            </a:r>
            <a:r>
              <a:rPr lang="de-DE" sz="2000" dirty="0" smtClean="0"/>
              <a:t> PSP/WISPR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raytracing</a:t>
            </a:r>
            <a:r>
              <a:rPr lang="de-DE" sz="2000" dirty="0" smtClean="0"/>
              <a:t> </a:t>
            </a:r>
            <a:r>
              <a:rPr lang="de-DE" sz="2000" dirty="0" err="1" smtClean="0"/>
              <a:t>software</a:t>
            </a:r>
            <a:r>
              <a:rPr lang="de-DE" sz="20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 err="1" smtClean="0"/>
              <a:t>We</a:t>
            </a:r>
            <a:r>
              <a:rPr lang="de-DE" sz="2000" dirty="0"/>
              <a:t> </a:t>
            </a:r>
            <a:r>
              <a:rPr lang="de-DE" sz="2000" dirty="0" err="1" smtClean="0"/>
              <a:t>built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basis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3D </a:t>
            </a:r>
            <a:r>
              <a:rPr lang="de-DE" sz="2000" dirty="0" err="1" smtClean="0"/>
              <a:t>reconstruction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WISPR.</a:t>
            </a:r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 smtClean="0"/>
              <a:t>Elongation </a:t>
            </a:r>
            <a:r>
              <a:rPr lang="de-DE" sz="2000" dirty="0" err="1" smtClean="0"/>
              <a:t>and</a:t>
            </a:r>
            <a:r>
              <a:rPr lang="de-DE" sz="2000" dirty="0" smtClean="0"/>
              <a:t> total </a:t>
            </a:r>
            <a:r>
              <a:rPr lang="de-DE" sz="2000" dirty="0" err="1" smtClean="0"/>
              <a:t>brightness</a:t>
            </a:r>
            <a:r>
              <a:rPr lang="de-DE" sz="2000" dirty="0" smtClean="0"/>
              <a:t> </a:t>
            </a:r>
            <a:r>
              <a:rPr lang="de-DE" sz="2000" dirty="0" err="1" smtClean="0"/>
              <a:t>measurements</a:t>
            </a:r>
            <a:r>
              <a:rPr lang="de-DE" sz="2000" dirty="0" smtClean="0"/>
              <a:t> </a:t>
            </a:r>
            <a:r>
              <a:rPr lang="de-DE" sz="2000" dirty="0" err="1" smtClean="0"/>
              <a:t>are</a:t>
            </a:r>
            <a:r>
              <a:rPr lang="de-DE" sz="2000" dirty="0" smtClean="0"/>
              <a:t> </a:t>
            </a:r>
            <a:r>
              <a:rPr lang="de-DE" sz="2000" dirty="0" err="1" smtClean="0"/>
              <a:t>required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fully</a:t>
            </a:r>
            <a:r>
              <a:rPr lang="de-DE" sz="2000" dirty="0" smtClean="0"/>
              <a:t> </a:t>
            </a:r>
            <a:r>
              <a:rPr lang="de-DE" sz="2000" dirty="0" err="1" smtClean="0"/>
              <a:t>determine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kinematic</a:t>
            </a:r>
            <a:r>
              <a:rPr lang="de-DE" sz="2000" dirty="0" smtClean="0"/>
              <a:t> </a:t>
            </a:r>
            <a:r>
              <a:rPr lang="de-DE" sz="2000" dirty="0" err="1" smtClean="0"/>
              <a:t>status</a:t>
            </a:r>
            <a:r>
              <a:rPr lang="de-DE" sz="2000" dirty="0" smtClean="0"/>
              <a:t> (</a:t>
            </a:r>
            <a:r>
              <a:rPr lang="de-DE" sz="2000" dirty="0" err="1" smtClean="0"/>
              <a:t>position</a:t>
            </a:r>
            <a:r>
              <a:rPr lang="de-DE" sz="2000" dirty="0" smtClean="0"/>
              <a:t>, </a:t>
            </a:r>
            <a:r>
              <a:rPr lang="de-DE" sz="2000" dirty="0" err="1" smtClean="0"/>
              <a:t>speed</a:t>
            </a:r>
            <a:r>
              <a:rPr lang="de-DE" sz="2000" dirty="0" smtClean="0"/>
              <a:t>) </a:t>
            </a:r>
            <a:r>
              <a:rPr lang="de-DE" sz="2000" dirty="0" err="1" smtClean="0"/>
              <a:t>of</a:t>
            </a:r>
            <a:r>
              <a:rPr lang="de-DE" sz="2000" dirty="0" smtClean="0"/>
              <a:t> an </a:t>
            </a:r>
            <a:r>
              <a:rPr lang="de-DE" sz="2000" dirty="0" err="1" smtClean="0"/>
              <a:t>observed</a:t>
            </a:r>
            <a:r>
              <a:rPr lang="de-DE" sz="2000" dirty="0" smtClean="0"/>
              <a:t> </a:t>
            </a:r>
            <a:r>
              <a:rPr lang="de-DE" sz="2000" dirty="0" err="1" smtClean="0"/>
              <a:t>structure</a:t>
            </a:r>
            <a:r>
              <a:rPr lang="de-DE" sz="20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 err="1" smtClean="0"/>
              <a:t>Ideally</a:t>
            </a:r>
            <a:r>
              <a:rPr lang="de-DE" sz="2000" dirty="0" smtClean="0"/>
              <a:t>, </a:t>
            </a:r>
            <a:r>
              <a:rPr lang="de-DE" sz="2000" dirty="0" err="1" smtClean="0"/>
              <a:t>simultaneous</a:t>
            </a:r>
            <a:r>
              <a:rPr lang="de-DE" sz="2000" dirty="0" smtClean="0"/>
              <a:t> </a:t>
            </a:r>
            <a:r>
              <a:rPr lang="de-DE" sz="2000" dirty="0" err="1" smtClean="0"/>
              <a:t>minimization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elongation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total </a:t>
            </a:r>
            <a:r>
              <a:rPr lang="de-DE" sz="2000" dirty="0" err="1" smtClean="0"/>
              <a:t>brightness</a:t>
            </a:r>
            <a:r>
              <a:rPr lang="de-DE" sz="2000" dirty="0" smtClean="0"/>
              <a:t> </a:t>
            </a:r>
            <a:r>
              <a:rPr lang="de-DE" sz="2000" dirty="0" err="1" smtClean="0"/>
              <a:t>curves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necessary</a:t>
            </a:r>
            <a:r>
              <a:rPr lang="de-DE" sz="2000" dirty="0" smtClean="0"/>
              <a:t> (Monte Carlo, </a:t>
            </a:r>
            <a:r>
              <a:rPr lang="de-DE" sz="2000" dirty="0" err="1" smtClean="0"/>
              <a:t>Bayesian</a:t>
            </a:r>
            <a:r>
              <a:rPr lang="de-DE" sz="2000" dirty="0" smtClean="0"/>
              <a:t> </a:t>
            </a:r>
            <a:r>
              <a:rPr lang="de-DE" sz="2000" dirty="0" err="1" smtClean="0"/>
              <a:t>techinques</a:t>
            </a:r>
            <a:r>
              <a:rPr lang="de-DE" sz="2000" dirty="0" smtClean="0"/>
              <a:t>).</a:t>
            </a:r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/>
              <a:t>A</a:t>
            </a:r>
            <a:r>
              <a:rPr lang="de-DE" sz="2000" dirty="0" smtClean="0"/>
              <a:t> 2-step </a:t>
            </a:r>
            <a:r>
              <a:rPr lang="de-DE" sz="2000" dirty="0" err="1" smtClean="0"/>
              <a:t>fitting</a:t>
            </a:r>
            <a:r>
              <a:rPr lang="de-DE" sz="2000" dirty="0" smtClean="0"/>
              <a:t> </a:t>
            </a:r>
            <a:r>
              <a:rPr lang="de-DE" sz="2000" dirty="0" err="1" smtClean="0"/>
              <a:t>procedure</a:t>
            </a:r>
            <a:r>
              <a:rPr lang="de-DE" sz="2000" dirty="0" smtClean="0"/>
              <a:t> </a:t>
            </a:r>
            <a:r>
              <a:rPr lang="de-DE" sz="2000" dirty="0" err="1" smtClean="0"/>
              <a:t>allows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 smtClean="0"/>
              <a:t> </a:t>
            </a:r>
            <a:r>
              <a:rPr lang="de-DE" sz="2000" dirty="0" err="1" smtClean="0"/>
              <a:t>reliables</a:t>
            </a:r>
            <a:r>
              <a:rPr lang="de-DE" sz="2000" dirty="0" smtClean="0"/>
              <a:t> </a:t>
            </a:r>
            <a:r>
              <a:rPr lang="de-DE" sz="2000" dirty="0" err="1" smtClean="0"/>
              <a:t>estimates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position</a:t>
            </a:r>
            <a:r>
              <a:rPr lang="de-DE" sz="2000" dirty="0" smtClean="0"/>
              <a:t>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speed</a:t>
            </a:r>
            <a:r>
              <a:rPr lang="de-DE" sz="2000" dirty="0" smtClean="0"/>
              <a:t>.</a:t>
            </a:r>
          </a:p>
          <a:p>
            <a:pPr marL="342900" indent="-342900" algn="just">
              <a:buFont typeface="Arial"/>
              <a:buChar char="•"/>
            </a:pPr>
            <a:endParaRPr lang="de-DE" sz="2000" dirty="0" smtClean="0"/>
          </a:p>
          <a:p>
            <a:pPr marL="342900" indent="-342900" algn="just">
              <a:buFont typeface="Arial"/>
              <a:buChar char="•"/>
            </a:pPr>
            <a:r>
              <a:rPr lang="de-DE" sz="2000" dirty="0" smtClean="0"/>
              <a:t>The </a:t>
            </a:r>
            <a:r>
              <a:rPr lang="de-DE" sz="2000" dirty="0" err="1" smtClean="0"/>
              <a:t>widget</a:t>
            </a:r>
            <a:r>
              <a:rPr lang="de-DE" sz="2000" dirty="0" smtClean="0"/>
              <a:t> </a:t>
            </a:r>
            <a:r>
              <a:rPr lang="de-DE" sz="2000" dirty="0" err="1" smtClean="0"/>
              <a:t>tool</a:t>
            </a:r>
            <a:r>
              <a:rPr lang="de-DE" sz="2000" dirty="0" smtClean="0"/>
              <a:t> </a:t>
            </a:r>
            <a:r>
              <a:rPr lang="de-DE" sz="2000" dirty="0" err="1" smtClean="0"/>
              <a:t>can</a:t>
            </a:r>
            <a:r>
              <a:rPr lang="de-DE" sz="2000" dirty="0" smtClean="0"/>
              <a:t> </a:t>
            </a:r>
            <a:r>
              <a:rPr lang="de-DE" sz="2000" dirty="0" err="1" smtClean="0"/>
              <a:t>be</a:t>
            </a:r>
            <a:r>
              <a:rPr lang="de-DE" sz="2000" dirty="0" smtClean="0"/>
              <a:t> </a:t>
            </a:r>
            <a:r>
              <a:rPr lang="de-DE" sz="2000" dirty="0" err="1" smtClean="0"/>
              <a:t>adapted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</a:t>
            </a:r>
            <a:r>
              <a:rPr lang="de-DE" sz="2000" dirty="0" err="1" smtClean="0"/>
              <a:t>simulate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coronagraph</a:t>
            </a:r>
            <a:r>
              <a:rPr lang="de-DE" sz="2000" dirty="0" smtClean="0"/>
              <a:t> METIS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/>
              <a:t>H</a:t>
            </a:r>
            <a:r>
              <a:rPr lang="de-DE" sz="2000" dirty="0" err="1" smtClean="0"/>
              <a:t>eliospheric</a:t>
            </a:r>
            <a:r>
              <a:rPr lang="de-DE" sz="2000" dirty="0" smtClean="0"/>
              <a:t> </a:t>
            </a:r>
            <a:r>
              <a:rPr lang="de-DE" sz="2000" dirty="0" err="1"/>
              <a:t>I</a:t>
            </a:r>
            <a:r>
              <a:rPr lang="de-DE" sz="2000" dirty="0" err="1" smtClean="0"/>
              <a:t>mager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Solar Orbiter, </a:t>
            </a:r>
            <a:r>
              <a:rPr lang="de-DE" sz="2000" dirty="0" err="1" smtClean="0"/>
              <a:t>and</a:t>
            </a:r>
            <a:r>
              <a:rPr lang="de-DE" sz="2000" dirty="0" smtClean="0"/>
              <a:t> </a:t>
            </a:r>
            <a:r>
              <a:rPr lang="de-DE" sz="2000" dirty="0" err="1" smtClean="0"/>
              <a:t>to</a:t>
            </a:r>
            <a:r>
              <a:rPr lang="de-DE" sz="2000" dirty="0" smtClean="0"/>
              <a:t> plan </a:t>
            </a:r>
            <a:r>
              <a:rPr lang="de-DE" sz="2000" dirty="0" err="1" smtClean="0"/>
              <a:t>joint</a:t>
            </a:r>
            <a:r>
              <a:rPr lang="de-DE" sz="2000" dirty="0" smtClean="0"/>
              <a:t> </a:t>
            </a:r>
            <a:r>
              <a:rPr lang="de-DE" sz="2000" dirty="0" err="1" smtClean="0"/>
              <a:t>observations</a:t>
            </a:r>
            <a:r>
              <a:rPr lang="de-DE" sz="2000" dirty="0" smtClean="0"/>
              <a:t> </a:t>
            </a:r>
            <a:r>
              <a:rPr lang="de-DE" sz="2000" dirty="0" err="1" smtClean="0"/>
              <a:t>with</a:t>
            </a:r>
            <a:r>
              <a:rPr lang="de-DE" sz="2000" dirty="0" smtClean="0"/>
              <a:t> Parker Solar Probe.</a:t>
            </a:r>
            <a:endParaRPr lang="de-DE" sz="2000" dirty="0"/>
          </a:p>
          <a:p>
            <a:pPr marL="342900" indent="-342900">
              <a:buFont typeface="Arial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5055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92100" y="254000"/>
            <a:ext cx="599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Solar Orbiter/</a:t>
            </a:r>
            <a:r>
              <a:rPr lang="de-DE" sz="2400" b="1" dirty="0" err="1" smtClean="0">
                <a:solidFill>
                  <a:srgbClr val="FF0000"/>
                </a:solidFill>
              </a:rPr>
              <a:t>Metis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image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simulation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4" name="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7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8467" y="2523067"/>
            <a:ext cx="637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Thanks for your attention!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75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32" y="112067"/>
            <a:ext cx="9114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Wide-Field Image for Solar </a:t>
            </a:r>
            <a:r>
              <a:rPr lang="en-US" sz="2400" b="1" dirty="0" err="1" smtClean="0">
                <a:solidFill>
                  <a:srgbClr val="FF0000"/>
                </a:solidFill>
              </a:rPr>
              <a:t>PRobe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4" name="Bild 88" descr="wispr_fov_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2" y="800427"/>
            <a:ext cx="4186702" cy="2520000"/>
          </a:xfrm>
          <a:prstGeom prst="rect">
            <a:avLst/>
          </a:prstGeom>
        </p:spPr>
      </p:pic>
      <p:pic>
        <p:nvPicPr>
          <p:cNvPr id="5" name="Bild 89" descr="wispr_fov_24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800" y="804565"/>
            <a:ext cx="4186700" cy="2520000"/>
          </a:xfrm>
          <a:prstGeom prst="rect">
            <a:avLst/>
          </a:prstGeom>
        </p:spPr>
      </p:pic>
      <p:pic>
        <p:nvPicPr>
          <p:cNvPr id="6" name="Bild 119" descr="wispr_plate_scale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6" y="3324565"/>
            <a:ext cx="4186700" cy="2520000"/>
          </a:xfrm>
          <a:prstGeom prst="rect">
            <a:avLst/>
          </a:prstGeom>
        </p:spPr>
      </p:pic>
      <p:sp>
        <p:nvSpPr>
          <p:cNvPr id="7" name="Textfeld 137"/>
          <p:cNvSpPr txBox="1"/>
          <p:nvPr/>
        </p:nvSpPr>
        <p:spPr>
          <a:xfrm>
            <a:off x="4385801" y="3832201"/>
            <a:ext cx="4351800" cy="2051928"/>
          </a:xfrm>
          <a:prstGeom prst="rect">
            <a:avLst/>
          </a:prstGeom>
          <a:noFill/>
        </p:spPr>
        <p:txBody>
          <a:bodyPr wrap="square" lIns="81365" tIns="40682" rIns="81365" bIns="40682" rtlCol="0">
            <a:spAutoFit/>
          </a:bodyPr>
          <a:lstStyle/>
          <a:p>
            <a:pPr algn="just"/>
            <a:r>
              <a:rPr lang="de-DE" sz="1600" dirty="0" smtClean="0">
                <a:latin typeface="Arial"/>
                <a:cs typeface="Arial"/>
              </a:rPr>
              <a:t>Horizontal </a:t>
            </a:r>
            <a:r>
              <a:rPr lang="de-DE" sz="1600" dirty="0" err="1">
                <a:latin typeface="Arial"/>
                <a:cs typeface="Arial"/>
              </a:rPr>
              <a:t>extention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of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the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FoV</a:t>
            </a:r>
            <a:r>
              <a:rPr lang="de-DE" sz="1600" dirty="0">
                <a:latin typeface="Arial"/>
                <a:cs typeface="Arial"/>
              </a:rPr>
              <a:t> in solar </a:t>
            </a:r>
            <a:r>
              <a:rPr lang="de-DE" sz="1600" dirty="0" err="1">
                <a:latin typeface="Arial"/>
                <a:cs typeface="Arial"/>
              </a:rPr>
              <a:t>radii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for</a:t>
            </a:r>
            <a:r>
              <a:rPr lang="de-DE" sz="1600" dirty="0">
                <a:latin typeface="Arial"/>
                <a:cs typeface="Arial"/>
              </a:rPr>
              <a:t> WISPR-1 </a:t>
            </a:r>
            <a:r>
              <a:rPr lang="de-DE" sz="1600" dirty="0" err="1">
                <a:latin typeface="Arial"/>
                <a:cs typeface="Arial"/>
              </a:rPr>
              <a:t>at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the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first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perihelion</a:t>
            </a:r>
            <a:r>
              <a:rPr lang="de-DE" sz="1600" dirty="0">
                <a:latin typeface="Arial"/>
                <a:cs typeface="Arial"/>
              </a:rPr>
              <a:t> in November  2018 </a:t>
            </a:r>
            <a:r>
              <a:rPr lang="de-DE" sz="1600" i="1" dirty="0" smtClean="0">
                <a:latin typeface="Arial"/>
                <a:cs typeface="Arial"/>
              </a:rPr>
              <a:t>(</a:t>
            </a:r>
            <a:r>
              <a:rPr lang="de-DE" sz="1600" i="1" dirty="0">
                <a:latin typeface="Arial"/>
                <a:cs typeface="Arial"/>
              </a:rPr>
              <a:t>a</a:t>
            </a:r>
            <a:r>
              <a:rPr lang="de-DE" sz="1600" i="1" dirty="0" smtClean="0">
                <a:latin typeface="Arial"/>
                <a:cs typeface="Arial"/>
              </a:rPr>
              <a:t>)</a:t>
            </a:r>
            <a:r>
              <a:rPr lang="de-DE" sz="1600" dirty="0">
                <a:latin typeface="Arial"/>
                <a:cs typeface="Arial"/>
              </a:rPr>
              <a:t>, </a:t>
            </a:r>
            <a:r>
              <a:rPr lang="de-DE" sz="1600" dirty="0" err="1">
                <a:latin typeface="Arial"/>
                <a:cs typeface="Arial"/>
              </a:rPr>
              <a:t>and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at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the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perihelion</a:t>
            </a:r>
            <a:r>
              <a:rPr lang="de-DE" sz="1600" dirty="0">
                <a:latin typeface="Arial"/>
                <a:cs typeface="Arial"/>
              </a:rPr>
              <a:t> in June 2024 </a:t>
            </a:r>
            <a:r>
              <a:rPr lang="de-DE" sz="1600" i="1" dirty="0" smtClean="0">
                <a:latin typeface="Arial"/>
                <a:cs typeface="Arial"/>
              </a:rPr>
              <a:t>(</a:t>
            </a:r>
            <a:r>
              <a:rPr lang="de-DE" sz="1600" i="1" dirty="0">
                <a:latin typeface="Arial"/>
                <a:cs typeface="Arial"/>
              </a:rPr>
              <a:t>b</a:t>
            </a:r>
            <a:r>
              <a:rPr lang="de-DE" sz="1600" i="1" dirty="0" smtClean="0">
                <a:latin typeface="Arial"/>
                <a:cs typeface="Arial"/>
              </a:rPr>
              <a:t>)</a:t>
            </a:r>
            <a:r>
              <a:rPr lang="de-DE" sz="1600" dirty="0">
                <a:latin typeface="Arial"/>
                <a:cs typeface="Arial"/>
              </a:rPr>
              <a:t>. The plane </a:t>
            </a:r>
            <a:r>
              <a:rPr lang="de-DE" sz="1600" dirty="0" err="1">
                <a:latin typeface="Arial"/>
                <a:cs typeface="Arial"/>
              </a:rPr>
              <a:t>of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sky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has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been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taken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as</a:t>
            </a:r>
            <a:r>
              <a:rPr lang="de-DE" sz="1600" dirty="0">
                <a:latin typeface="Arial"/>
                <a:cs typeface="Arial"/>
              </a:rPr>
              <a:t> a </a:t>
            </a:r>
            <a:r>
              <a:rPr lang="de-DE" sz="1600" dirty="0" err="1">
                <a:latin typeface="Arial"/>
                <a:cs typeface="Arial"/>
              </a:rPr>
              <a:t>reference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when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converting</a:t>
            </a:r>
            <a:r>
              <a:rPr lang="de-DE" sz="1600" dirty="0">
                <a:latin typeface="Arial"/>
                <a:cs typeface="Arial"/>
              </a:rPr>
              <a:t> angular </a:t>
            </a:r>
            <a:r>
              <a:rPr lang="de-DE" sz="1600" dirty="0" err="1">
                <a:latin typeface="Arial"/>
                <a:cs typeface="Arial"/>
              </a:rPr>
              <a:t>distances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to</a:t>
            </a:r>
            <a:r>
              <a:rPr lang="de-DE" sz="1600" dirty="0">
                <a:latin typeface="Arial"/>
                <a:cs typeface="Arial"/>
              </a:rPr>
              <a:t> linear </a:t>
            </a:r>
            <a:r>
              <a:rPr lang="de-DE" sz="1600" dirty="0" err="1">
                <a:latin typeface="Arial"/>
                <a:cs typeface="Arial"/>
              </a:rPr>
              <a:t>ones</a:t>
            </a:r>
            <a:r>
              <a:rPr lang="de-DE" sz="1600" dirty="0">
                <a:latin typeface="Arial"/>
                <a:cs typeface="Arial"/>
              </a:rPr>
              <a:t>. The </a:t>
            </a:r>
            <a:r>
              <a:rPr lang="de-DE" sz="1600" dirty="0" err="1">
                <a:latin typeface="Arial"/>
                <a:cs typeface="Arial"/>
              </a:rPr>
              <a:t>pixel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size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for</a:t>
            </a:r>
            <a:r>
              <a:rPr lang="de-DE" sz="1600" dirty="0">
                <a:latin typeface="Arial"/>
                <a:cs typeface="Arial"/>
              </a:rPr>
              <a:t> WISPR-1 </a:t>
            </a:r>
            <a:r>
              <a:rPr lang="de-DE" sz="1600" dirty="0" err="1">
                <a:latin typeface="Arial"/>
                <a:cs typeface="Arial"/>
              </a:rPr>
              <a:t>is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 smtClean="0">
                <a:latin typeface="Arial"/>
                <a:cs typeface="Arial"/>
              </a:rPr>
              <a:t>shown</a:t>
            </a:r>
            <a:r>
              <a:rPr lang="de-DE" sz="1600" dirty="0" smtClean="0">
                <a:latin typeface="Arial"/>
                <a:cs typeface="Arial"/>
              </a:rPr>
              <a:t> in </a:t>
            </a:r>
            <a:r>
              <a:rPr lang="de-DE" sz="1600" dirty="0" err="1">
                <a:latin typeface="Arial"/>
                <a:cs typeface="Arial"/>
              </a:rPr>
              <a:t>units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err="1">
                <a:latin typeface="Arial"/>
                <a:cs typeface="Arial"/>
              </a:rPr>
              <a:t>of</a:t>
            </a:r>
            <a:r>
              <a:rPr lang="de-DE" sz="1600" dirty="0">
                <a:latin typeface="Arial"/>
                <a:cs typeface="Arial"/>
              </a:rPr>
              <a:t> </a:t>
            </a:r>
            <a:r>
              <a:rPr lang="de-DE" sz="1600" dirty="0" smtClean="0">
                <a:latin typeface="Arial"/>
                <a:cs typeface="Arial"/>
              </a:rPr>
              <a:t>Mm </a:t>
            </a:r>
            <a:r>
              <a:rPr lang="de-DE" sz="1600" i="1" dirty="0" smtClean="0">
                <a:latin typeface="Arial"/>
                <a:cs typeface="Arial"/>
              </a:rPr>
              <a:t>(c)</a:t>
            </a:r>
            <a:r>
              <a:rPr lang="de-DE" sz="1600" dirty="0" smtClean="0">
                <a:latin typeface="Arial"/>
                <a:cs typeface="Arial"/>
              </a:rPr>
              <a:t>.</a:t>
            </a:r>
            <a:endParaRPr lang="de-DE" sz="1600" dirty="0">
              <a:latin typeface="Arial"/>
              <a:cs typeface="Arial"/>
            </a:endParaRPr>
          </a:p>
          <a:p>
            <a:pPr algn="just"/>
            <a:r>
              <a:rPr lang="de-DE" sz="1600" dirty="0">
                <a:latin typeface="Arial"/>
                <a:cs typeface="Arial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0258" y="952500"/>
            <a:ext cx="8593668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</a:rPr>
              <a:t>   (a)                                                  		</a:t>
            </a:r>
            <a:r>
              <a:rPr lang="en-US" i="1" dirty="0">
                <a:solidFill>
                  <a:srgbClr val="0000FF"/>
                </a:solidFill>
              </a:rPr>
              <a:t>	</a:t>
            </a:r>
            <a:r>
              <a:rPr lang="en-US" i="1" dirty="0" smtClean="0">
                <a:solidFill>
                  <a:srgbClr val="0000FF"/>
                </a:solidFill>
              </a:rPr>
              <a:t>      (b)  			                                                    </a:t>
            </a: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endParaRPr lang="en-US" i="1" dirty="0">
              <a:solidFill>
                <a:srgbClr val="0000FF"/>
              </a:solidFill>
            </a:endParaRPr>
          </a:p>
          <a:p>
            <a:endParaRPr lang="en-US" i="1" dirty="0" smtClean="0">
              <a:solidFill>
                <a:srgbClr val="0000FF"/>
              </a:solidFill>
            </a:endParaRPr>
          </a:p>
          <a:p>
            <a:r>
              <a:rPr lang="en-US" i="1" dirty="0">
                <a:solidFill>
                  <a:srgbClr val="0000FF"/>
                </a:solidFill>
              </a:rPr>
              <a:t> </a:t>
            </a:r>
            <a:r>
              <a:rPr lang="en-US" i="1" dirty="0" smtClean="0">
                <a:solidFill>
                  <a:srgbClr val="0000FF"/>
                </a:solidFill>
              </a:rPr>
              <a:t> (c)</a:t>
            </a:r>
            <a:endParaRPr lang="en-US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9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15900" y="162223"/>
            <a:ext cx="533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Study </a:t>
            </a:r>
            <a:r>
              <a:rPr 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brightness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profile</a:t>
            </a:r>
            <a:endParaRPr lang="de-DE" sz="2400" b="1" dirty="0">
              <a:solidFill>
                <a:srgbClr val="FF0000"/>
              </a:solidFill>
            </a:endParaRPr>
          </a:p>
        </p:txBody>
      </p:sp>
      <p:pic>
        <p:nvPicPr>
          <p:cNvPr id="3" name="Bild 2" descr="Generalized-Thomson-scattering-geometry-See-the-electronic-edition-of-the-Jour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636588"/>
            <a:ext cx="5381192" cy="58166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5118100" y="1765300"/>
            <a:ext cx="393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 Thomson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emission</a:t>
            </a:r>
            <a:r>
              <a:rPr lang="de-DE" dirty="0" smtClean="0"/>
              <a:t> </a:t>
            </a:r>
            <a:r>
              <a:rPr lang="de-DE" dirty="0" err="1" smtClean="0"/>
              <a:t>depends</a:t>
            </a:r>
            <a:r>
              <a:rPr lang="de-DE" dirty="0" smtClean="0"/>
              <a:t> on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geometric</a:t>
            </a:r>
            <a:r>
              <a:rPr lang="de-DE" dirty="0" smtClean="0"/>
              <a:t> </a:t>
            </a:r>
            <a:r>
              <a:rPr lang="de-DE" dirty="0" err="1" smtClean="0"/>
              <a:t>configuration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scattering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observer</a:t>
            </a:r>
            <a:endParaRPr lang="de-DE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004" y="3890092"/>
            <a:ext cx="2844893" cy="57641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215900" y="6337300"/>
            <a:ext cx="2882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(</a:t>
            </a:r>
            <a:r>
              <a:rPr lang="de-DE" sz="1600" dirty="0" err="1" smtClean="0"/>
              <a:t>Vourlidas</a:t>
            </a:r>
            <a:r>
              <a:rPr lang="de-DE" sz="1600" dirty="0" smtClean="0"/>
              <a:t> &amp; Howard 2006)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230374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rbit_PSP_06Sep2018_small2_fas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00" y="307975"/>
            <a:ext cx="9144000" cy="608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14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am-Facing-Vie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929" y="25400"/>
            <a:ext cx="3673471" cy="293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5400"/>
            <a:ext cx="72009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PSP’s instruments</a:t>
            </a: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Fields Experiment (</a:t>
            </a:r>
            <a:r>
              <a:rPr lang="en-US" dirty="0" smtClean="0">
                <a:solidFill>
                  <a:srgbClr val="FF0000"/>
                </a:solidFill>
              </a:rPr>
              <a:t>FIELDS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Integrated Science Investigation of the Sun (</a:t>
            </a:r>
            <a:r>
              <a:rPr lang="en-US" dirty="0" smtClean="0">
                <a:solidFill>
                  <a:srgbClr val="FF0000"/>
                </a:solidFill>
              </a:rPr>
              <a:t>IS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>
                <a:solidFill>
                  <a:srgbClr val="FF0000"/>
                </a:solidFill>
              </a:rPr>
              <a:t>IS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Solar Wind Electrons Alphas and Protons Investigation (</a:t>
            </a:r>
            <a:r>
              <a:rPr lang="en-US" dirty="0" smtClean="0">
                <a:solidFill>
                  <a:srgbClr val="FF0000"/>
                </a:solidFill>
              </a:rPr>
              <a:t>SWEAP</a:t>
            </a:r>
            <a:r>
              <a:rPr lang="en-US" dirty="0" smtClean="0"/>
              <a:t>)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Wide-field Imager for Solar </a:t>
            </a:r>
            <a:r>
              <a:rPr lang="en-US" dirty="0" err="1" smtClean="0">
                <a:solidFill>
                  <a:srgbClr val="FF0000"/>
                </a:solidFill>
              </a:rPr>
              <a:t>PRobe</a:t>
            </a:r>
            <a:r>
              <a:rPr lang="en-US" dirty="0" smtClean="0"/>
              <a:t> (</a:t>
            </a:r>
            <a:r>
              <a:rPr lang="en-US" dirty="0" smtClean="0">
                <a:solidFill>
                  <a:srgbClr val="FF0000"/>
                </a:solidFill>
              </a:rPr>
              <a:t>WISPR</a:t>
            </a:r>
            <a:r>
              <a:rPr lang="en-US" dirty="0" smtClean="0"/>
              <a:t>)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1. WISPR-1: </a:t>
            </a:r>
            <a:r>
              <a:rPr lang="en-US" dirty="0" err="1">
                <a:solidFill>
                  <a:srgbClr val="FF0000"/>
                </a:solidFill>
              </a:rPr>
              <a:t>FoV</a:t>
            </a:r>
            <a:r>
              <a:rPr lang="en-US" dirty="0">
                <a:solidFill>
                  <a:srgbClr val="FF0000"/>
                </a:solidFill>
              </a:rPr>
              <a:t> of 40 </a:t>
            </a:r>
            <a:r>
              <a:rPr lang="en-US" dirty="0" err="1">
                <a:solidFill>
                  <a:srgbClr val="FF0000"/>
                </a:solidFill>
              </a:rPr>
              <a:t>deg</a:t>
            </a:r>
            <a:r>
              <a:rPr lang="en-US" dirty="0">
                <a:solidFill>
                  <a:srgbClr val="FF0000"/>
                </a:solidFill>
              </a:rPr>
              <a:t> (13.5 - 53.5 </a:t>
            </a:r>
            <a:r>
              <a:rPr lang="en-US" dirty="0" err="1">
                <a:solidFill>
                  <a:srgbClr val="FF0000"/>
                </a:solidFill>
              </a:rPr>
              <a:t>deg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pixel size: 2048x1920, plate scale: 1.2 </a:t>
            </a:r>
            <a:r>
              <a:rPr lang="en-US" dirty="0" err="1">
                <a:solidFill>
                  <a:srgbClr val="FF0000"/>
                </a:solidFill>
              </a:rPr>
              <a:t>arcmin</a:t>
            </a:r>
            <a:r>
              <a:rPr lang="en-US" dirty="0">
                <a:solidFill>
                  <a:srgbClr val="FF0000"/>
                </a:solidFill>
              </a:rPr>
              <a:t> px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2. WISPR-2: </a:t>
            </a:r>
            <a:r>
              <a:rPr lang="en-US" dirty="0" err="1">
                <a:solidFill>
                  <a:srgbClr val="FF0000"/>
                </a:solidFill>
              </a:rPr>
              <a:t>Fov</a:t>
            </a:r>
            <a:r>
              <a:rPr lang="en-US" dirty="0">
                <a:solidFill>
                  <a:srgbClr val="FF0000"/>
                </a:solidFill>
              </a:rPr>
              <a:t> of 58 </a:t>
            </a:r>
            <a:r>
              <a:rPr lang="en-US" dirty="0" err="1">
                <a:solidFill>
                  <a:srgbClr val="FF0000"/>
                </a:solidFill>
              </a:rPr>
              <a:t>deg</a:t>
            </a:r>
            <a:r>
              <a:rPr lang="en-US" dirty="0">
                <a:solidFill>
                  <a:srgbClr val="FF0000"/>
                </a:solidFill>
              </a:rPr>
              <a:t> (50.0 - 108.0 </a:t>
            </a:r>
            <a:r>
              <a:rPr lang="en-US" dirty="0" err="1">
                <a:solidFill>
                  <a:srgbClr val="FF0000"/>
                </a:solidFill>
              </a:rPr>
              <a:t>deg</a:t>
            </a:r>
            <a:r>
              <a:rPr lang="en-US" dirty="0">
                <a:solidFill>
                  <a:srgbClr val="FF0000"/>
                </a:solidFill>
              </a:rPr>
              <a:t>,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 pixel size: 2048x1920, plate scale: 1.7 </a:t>
            </a:r>
            <a:r>
              <a:rPr lang="en-US" dirty="0" err="1">
                <a:solidFill>
                  <a:srgbClr val="FF0000"/>
                </a:solidFill>
              </a:rPr>
              <a:t>arcmin</a:t>
            </a:r>
            <a:r>
              <a:rPr lang="en-US" dirty="0">
                <a:solidFill>
                  <a:srgbClr val="FF0000"/>
                </a:solidFill>
              </a:rPr>
              <a:t> px</a:t>
            </a:r>
            <a:r>
              <a:rPr lang="en-US" baseline="30000" dirty="0">
                <a:solidFill>
                  <a:srgbClr val="FF0000"/>
                </a:solidFill>
              </a:rPr>
              <a:t>-1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4" name="Picture 1" descr="01_wispr-crop_prin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3057"/>
            <a:ext cx="6673938" cy="415494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594350" y="5715376"/>
            <a:ext cx="3968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WISPR’s first light (9 Sept 2018)</a:t>
            </a:r>
          </a:p>
          <a:p>
            <a:r>
              <a:rPr lang="en-US" dirty="0">
                <a:solidFill>
                  <a:srgbClr val="000000"/>
                </a:solidFill>
              </a:rPr>
              <a:t>(</a:t>
            </a:r>
            <a:r>
              <a:rPr lang="en-US" sz="1200" dirty="0">
                <a:solidFill>
                  <a:srgbClr val="000000"/>
                </a:solidFill>
                <a:hlinkClick r:id="rId5"/>
              </a:rPr>
              <a:t>http://parkersolarprobe.jhuapl.edu/News-Center/Show-Article.php?articleID=101</a:t>
            </a:r>
            <a:r>
              <a:rPr lang="en-US" sz="1200" dirty="0">
                <a:solidFill>
                  <a:srgbClr val="0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42687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2856" y="152687"/>
            <a:ext cx="399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WISPR’s science objectives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0313" y="549975"/>
            <a:ext cx="82033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Understanding the morphology, velocity, acceleration, density of solar wind structures close to the Sun (e.g. CMEs, shocks, turbulence);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Deriving the 3D structure of the solar corona;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Complementing the in-situ measurements of the solar wind and coronal plasma.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5" name="Bild 4" descr="Screen Shot 2018-10-25 at 00.49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17" y="1702087"/>
            <a:ext cx="3269791" cy="5092699"/>
          </a:xfrm>
          <a:prstGeom prst="rect">
            <a:avLst/>
          </a:prstGeom>
        </p:spPr>
      </p:pic>
      <p:sp>
        <p:nvSpPr>
          <p:cNvPr id="7" name="TextBox 3"/>
          <p:cNvSpPr txBox="1"/>
          <p:nvPr/>
        </p:nvSpPr>
        <p:spPr>
          <a:xfrm>
            <a:off x="470313" y="1651287"/>
            <a:ext cx="4101687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Anticipating  WISPR observations by simulating synthetic white-light images;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Studying the effects of PSP’s orbit on the observed coronal structures (e.g. change in the relative distance, spatial resolution, total brightness).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Building the basis for geometrical 3D reconstruction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Development of a widget tool to simulate WISPR images. The widget is based on the following SSW packages: </a:t>
            </a:r>
            <a:r>
              <a:rPr lang="en-US" dirty="0" err="1" smtClean="0">
                <a:solidFill>
                  <a:srgbClr val="000000"/>
                </a:solidFill>
              </a:rPr>
              <a:t>raytracing</a:t>
            </a:r>
            <a:r>
              <a:rPr lang="en-US" dirty="0" smtClean="0">
                <a:solidFill>
                  <a:srgbClr val="000000"/>
                </a:solidFill>
              </a:rPr>
              <a:t> software (</a:t>
            </a:r>
            <a:r>
              <a:rPr lang="en-US" dirty="0" err="1" smtClean="0">
                <a:solidFill>
                  <a:srgbClr val="000000"/>
                </a:solidFill>
              </a:rPr>
              <a:t>Thernisien</a:t>
            </a:r>
            <a:r>
              <a:rPr lang="en-US" dirty="0" smtClean="0">
                <a:solidFill>
                  <a:srgbClr val="000000"/>
                </a:solidFill>
              </a:rPr>
              <a:t> et al. 2004, 2006), SUNSPICE, WCS (Thompson et al. 2006)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358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54526" y="43819"/>
            <a:ext cx="823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rgbClr val="FF0000"/>
                </a:solidFill>
                <a:latin typeface="Arial"/>
                <a:cs typeface="Arial"/>
              </a:rPr>
              <a:t>S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lab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streamer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observed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by</a:t>
            </a:r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 PSP/WISPR 1</a:t>
            </a:r>
          </a:p>
        </p:txBody>
      </p:sp>
      <p:pic>
        <p:nvPicPr>
          <p:cNvPr id="3" name="movie_streamer_model_1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1684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112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reamerinner02_CaseAh264cur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4866" y="1083733"/>
            <a:ext cx="5774267" cy="57742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7866" y="160403"/>
            <a:ext cx="8856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Simulation of a structured </a:t>
            </a:r>
            <a:r>
              <a:rPr lang="en-US" b="1" dirty="0">
                <a:solidFill>
                  <a:srgbClr val="FF0000"/>
                </a:solidFill>
              </a:rPr>
              <a:t>streamer </a:t>
            </a:r>
            <a:r>
              <a:rPr lang="en-US" b="1" dirty="0" smtClean="0">
                <a:solidFill>
                  <a:srgbClr val="FF0000"/>
                </a:solidFill>
              </a:rPr>
              <a:t> (</a:t>
            </a:r>
            <a:r>
              <a:rPr lang="en-US" b="1" dirty="0" err="1" smtClean="0">
                <a:solidFill>
                  <a:srgbClr val="FF0000"/>
                </a:solidFill>
              </a:rPr>
              <a:t>Paulett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Liewer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2nd </a:t>
            </a:r>
            <a:r>
              <a:rPr lang="en-US" dirty="0"/>
              <a:t>science orbit covering a time span of 120 </a:t>
            </a:r>
            <a:r>
              <a:rPr lang="en-US" dirty="0" err="1"/>
              <a:t>hrs</a:t>
            </a:r>
            <a:r>
              <a:rPr lang="en-US" dirty="0"/>
              <a:t> before perihelion to 20 </a:t>
            </a:r>
            <a:r>
              <a:rPr lang="en-US" dirty="0" err="1"/>
              <a:t>hrs</a:t>
            </a:r>
            <a:r>
              <a:rPr lang="en-US" dirty="0"/>
              <a:t> after</a:t>
            </a:r>
          </a:p>
        </p:txBody>
      </p:sp>
    </p:spTree>
    <p:extLst>
      <p:ext uri="{BB962C8B-B14F-4D97-AF65-F5344CB8AC3E}">
        <p14:creationId xmlns:p14="http://schemas.microsoft.com/office/powerpoint/2010/main" val="3150727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Folie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412" y="1077716"/>
            <a:ext cx="7557025" cy="5667768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101600" y="73967"/>
            <a:ext cx="8496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rgbClr val="FF0000"/>
                </a:solidFill>
              </a:rPr>
              <a:t>Geometric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triangulation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for</a:t>
            </a:r>
            <a:r>
              <a:rPr lang="de-DE" sz="2400" dirty="0" smtClean="0">
                <a:solidFill>
                  <a:srgbClr val="FF0000"/>
                </a:solidFill>
              </a:rPr>
              <a:t> a </a:t>
            </a:r>
            <a:r>
              <a:rPr lang="de-DE" sz="2400" dirty="0" err="1" smtClean="0">
                <a:solidFill>
                  <a:srgbClr val="FF0000"/>
                </a:solidFill>
              </a:rPr>
              <a:t>point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co-rotating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with</a:t>
            </a:r>
            <a:r>
              <a:rPr lang="de-DE" sz="2400" dirty="0" smtClean="0">
                <a:solidFill>
                  <a:srgbClr val="FF0000"/>
                </a:solidFill>
              </a:rPr>
              <a:t> </a:t>
            </a:r>
            <a:r>
              <a:rPr lang="de-DE" sz="2400" dirty="0" err="1" smtClean="0">
                <a:solidFill>
                  <a:srgbClr val="FF0000"/>
                </a:solidFill>
              </a:rPr>
              <a:t>the</a:t>
            </a:r>
            <a:r>
              <a:rPr lang="de-DE" sz="2400" dirty="0" smtClean="0">
                <a:solidFill>
                  <a:srgbClr val="FF0000"/>
                </a:solidFill>
              </a:rPr>
              <a:t> Sun (orbital plane </a:t>
            </a:r>
            <a:r>
              <a:rPr lang="de-DE" sz="2400" dirty="0" err="1" smtClean="0">
                <a:solidFill>
                  <a:srgbClr val="FF0000"/>
                </a:solidFill>
              </a:rPr>
              <a:t>appoximation</a:t>
            </a:r>
            <a:r>
              <a:rPr lang="de-DE" sz="2400" dirty="0" smtClean="0">
                <a:solidFill>
                  <a:srgbClr val="FF0000"/>
                </a:solidFill>
              </a:rPr>
              <a:t>)</a:t>
            </a:r>
            <a:endParaRPr lang="de-DE" sz="2400" dirty="0">
              <a:solidFill>
                <a:srgbClr val="FF0000"/>
              </a:solidFill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575" y="1025608"/>
            <a:ext cx="3607250" cy="130158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4938" y="3055106"/>
            <a:ext cx="5138725" cy="862089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87400" y="6299200"/>
            <a:ext cx="22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(Liu </a:t>
            </a:r>
            <a:r>
              <a:rPr lang="de-DE" dirty="0" err="1" smtClean="0"/>
              <a:t>te</a:t>
            </a:r>
            <a:r>
              <a:rPr lang="de-DE" dirty="0" smtClean="0"/>
              <a:t> al. 2010)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0609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del_58_speed_9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11" y="1143000"/>
            <a:ext cx="9144000" cy="457200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14111" y="221089"/>
            <a:ext cx="901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</a:rPr>
              <a:t>Simulation </a:t>
            </a:r>
            <a:r>
              <a:rPr lang="de-DE" sz="2400" b="1" dirty="0" err="1" smtClean="0">
                <a:solidFill>
                  <a:srgbClr val="FF0000"/>
                </a:solidFill>
              </a:rPr>
              <a:t>of</a:t>
            </a:r>
            <a:r>
              <a:rPr lang="de-DE" sz="2400" b="1" dirty="0" smtClean="0">
                <a:solidFill>
                  <a:srgbClr val="FF0000"/>
                </a:solidFill>
              </a:rPr>
              <a:t> a </a:t>
            </a:r>
            <a:r>
              <a:rPr lang="de-DE" sz="2400" b="1" dirty="0" err="1" smtClean="0">
                <a:solidFill>
                  <a:srgbClr val="FF0000"/>
                </a:solidFill>
              </a:rPr>
              <a:t>plasma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blob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moving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away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from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dirty="0" err="1" smtClean="0">
                <a:solidFill>
                  <a:srgbClr val="FF0000"/>
                </a:solidFill>
              </a:rPr>
              <a:t>the</a:t>
            </a:r>
            <a:r>
              <a:rPr lang="de-DE" sz="2400" b="1" dirty="0" smtClean="0">
                <a:solidFill>
                  <a:srgbClr val="FF0000"/>
                </a:solidFill>
              </a:rPr>
              <a:t> Sun </a:t>
            </a:r>
            <a:r>
              <a:rPr lang="de-DE" sz="2400" b="1" dirty="0" err="1" smtClean="0">
                <a:solidFill>
                  <a:srgbClr val="FF0000"/>
                </a:solidFill>
              </a:rPr>
              <a:t>with</a:t>
            </a:r>
            <a:r>
              <a:rPr lang="de-DE" sz="2400" b="1" dirty="0" smtClean="0">
                <a:solidFill>
                  <a:srgbClr val="FF0000"/>
                </a:solidFill>
              </a:rPr>
              <a:t> </a:t>
            </a:r>
            <a:r>
              <a:rPr lang="de-DE" sz="2400" b="1" i="1" dirty="0" smtClean="0">
                <a:solidFill>
                  <a:srgbClr val="FF0000"/>
                </a:solidFill>
              </a:rPr>
              <a:t>v= </a:t>
            </a:r>
            <a:r>
              <a:rPr lang="de-DE" sz="2400" b="1" i="1" dirty="0" err="1" smtClean="0">
                <a:solidFill>
                  <a:srgbClr val="FF0000"/>
                </a:solidFill>
              </a:rPr>
              <a:t>const</a:t>
            </a:r>
            <a:endParaRPr lang="de-DE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20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855579" y="454526"/>
            <a:ext cx="7232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rgbClr val="FF0000"/>
                </a:solidFill>
                <a:latin typeface="Arial"/>
                <a:cs typeface="Arial"/>
              </a:rPr>
              <a:t>J-</a:t>
            </a:r>
            <a:r>
              <a:rPr lang="de-DE" sz="2400" b="1" dirty="0" err="1" smtClean="0">
                <a:solidFill>
                  <a:srgbClr val="FF0000"/>
                </a:solidFill>
                <a:latin typeface="Arial"/>
                <a:cs typeface="Arial"/>
              </a:rPr>
              <a:t>map</a:t>
            </a:r>
            <a:endParaRPr lang="de-DE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3" name="Bild 2" descr="jma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1103343"/>
            <a:ext cx="8784116" cy="5276677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880100" y="1249613"/>
            <a:ext cx="241300" cy="289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3529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1718</Words>
  <Application>Microsoft Macintosh PowerPoint</Application>
  <PresentationFormat>Bildschirmpräsentation (4:3)</PresentationFormat>
  <Paragraphs>135</Paragraphs>
  <Slides>19</Slides>
  <Notes>13</Notes>
  <HiddenSlides>2</HiddenSlides>
  <MMClips>5</MMClips>
  <ScaleCrop>false</ScaleCrop>
  <HeadingPairs>
    <vt:vector size="4" baseType="variant">
      <vt:variant>
        <vt:lpstr>Design</vt:lpstr>
      </vt:variant>
      <vt:variant>
        <vt:i4>2</vt:i4>
      </vt:variant>
      <vt:variant>
        <vt:lpstr>Folientitel</vt:lpstr>
      </vt:variant>
      <vt:variant>
        <vt:i4>19</vt:i4>
      </vt:variant>
    </vt:vector>
  </HeadingPairs>
  <TitlesOfParts>
    <vt:vector size="21" baseType="lpstr">
      <vt:lpstr>Office Theme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University Goettingen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Nistico</dc:creator>
  <cp:lastModifiedBy>Giuseppe Nistico</cp:lastModifiedBy>
  <cp:revision>162</cp:revision>
  <dcterms:created xsi:type="dcterms:W3CDTF">2018-07-13T12:37:33Z</dcterms:created>
  <dcterms:modified xsi:type="dcterms:W3CDTF">2018-11-22T08:03:32Z</dcterms:modified>
</cp:coreProperties>
</file>