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71" r:id="rId4"/>
    <p:sldId id="273" r:id="rId5"/>
    <p:sldId id="276" r:id="rId6"/>
    <p:sldId id="272" r:id="rId7"/>
    <p:sldId id="258" r:id="rId8"/>
    <p:sldId id="279" r:id="rId9"/>
    <p:sldId id="278" r:id="rId10"/>
    <p:sldId id="277" r:id="rId11"/>
    <p:sldId id="280" r:id="rId12"/>
    <p:sldId id="287" r:id="rId13"/>
    <p:sldId id="288" r:id="rId14"/>
    <p:sldId id="281" r:id="rId15"/>
    <p:sldId id="289" r:id="rId16"/>
    <p:sldId id="282" r:id="rId17"/>
    <p:sldId id="259" r:id="rId18"/>
    <p:sldId id="290" r:id="rId19"/>
    <p:sldId id="283" r:id="rId20"/>
    <p:sldId id="284" r:id="rId21"/>
    <p:sldId id="286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000" y="-336"/>
      </p:cViewPr>
      <p:guideLst>
        <p:guide orient="horz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B2A1C-DE21-AE43-85E4-BBD71F196A07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D5821-9AB3-734F-9284-B9CF2CE21F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4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I am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made</a:t>
            </a:r>
            <a:r>
              <a:rPr lang="de-DE" baseline="0" dirty="0" smtClean="0"/>
              <a:t> in </a:t>
            </a:r>
            <a:r>
              <a:rPr lang="en-GB" baseline="0" noProof="0" dirty="0" smtClean="0"/>
              <a:t>collaboration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... 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 am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Parker Solar Probe </a:t>
            </a:r>
            <a:r>
              <a:rPr lang="de-DE" baseline="0" dirty="0" err="1" smtClean="0"/>
              <a:t>mission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lot</a:t>
            </a:r>
            <a:endParaRPr lang="de-DE" baseline="0" dirty="0" smtClean="0"/>
          </a:p>
          <a:p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expectations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communities</a:t>
            </a:r>
            <a:endParaRPr lang="de-DE" baseline="0" dirty="0" smtClean="0"/>
          </a:p>
          <a:p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6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triangles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analogously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previous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expression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elongation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defined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elongations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blob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departing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1 solar </a:t>
            </a:r>
            <a:r>
              <a:rPr lang="de-DE" baseline="0" dirty="0" err="1" smtClean="0"/>
              <a:t>radius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heliocentric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longitudes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dashed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WISPR </a:t>
            </a:r>
            <a:r>
              <a:rPr lang="de-DE" baseline="0" dirty="0" err="1" smtClean="0"/>
              <a:t>FoV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However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unique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5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Indeed</a:t>
            </a:r>
            <a:r>
              <a:rPr lang="de-DE" dirty="0" smtClean="0"/>
              <a:t>,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consider</a:t>
            </a:r>
            <a:r>
              <a:rPr lang="de-DE" dirty="0" smtClean="0"/>
              <a:t> a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850 km/s,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elongation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represented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coloured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different, but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coincide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previous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110 </a:t>
            </a:r>
            <a:r>
              <a:rPr lang="de-DE" baseline="0" dirty="0" err="1" smtClean="0"/>
              <a:t>deg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practise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100 km/s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90 </a:t>
            </a:r>
            <a:r>
              <a:rPr lang="de-DE" baseline="0" dirty="0" err="1" smtClean="0"/>
              <a:t>deg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Therefore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huge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observation</a:t>
            </a:r>
            <a:r>
              <a:rPr lang="de-DE" baseline="0" dirty="0" smtClean="0"/>
              <a:t>, in </a:t>
            </a:r>
            <a:r>
              <a:rPr lang="de-DE" baseline="0" dirty="0" err="1" smtClean="0"/>
              <a:t>addition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elongations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59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accoun</a:t>
            </a:r>
            <a:r>
              <a:rPr lang="de-DE" baseline="0" dirty="0" err="1" smtClean="0"/>
              <a:t>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total </a:t>
            </a:r>
            <a:r>
              <a:rPr lang="de-DE" baseline="0" dirty="0" err="1" smtClean="0"/>
              <a:t>brightness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geometrical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PSP </a:t>
            </a:r>
            <a:r>
              <a:rPr lang="de-DE" baseline="0" dirty="0" err="1" smtClean="0"/>
              <a:t>orbit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Intrinsically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Thomson </a:t>
            </a:r>
            <a:r>
              <a:rPr lang="de-DE" baseline="0" dirty="0" err="1" smtClean="0"/>
              <a:t>scattering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depends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column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, ist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angle xi.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didi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column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radial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chekck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angle </a:t>
            </a:r>
            <a:r>
              <a:rPr lang="de-DE" baseline="0" dirty="0" err="1" smtClean="0"/>
              <a:t>chi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influences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total </a:t>
            </a:r>
            <a:r>
              <a:rPr lang="de-DE" baseline="0" dirty="0" err="1" smtClean="0"/>
              <a:t>brightness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88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consider a series of</a:t>
            </a:r>
            <a:r>
              <a:rPr lang="en-US" baseline="0" dirty="0" smtClean="0"/>
              <a:t> blob located at the same distance from the Sun and different heliocentric longitudes. We have taken the profile at 0.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of longitude as a reference, and correct the other by the factor (1-cos2 chi)</a:t>
            </a:r>
            <a:endParaRPr lang="en-US" baseline="300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perfect</a:t>
            </a:r>
            <a:r>
              <a:rPr lang="de-DE" baseline="0" dirty="0" smtClean="0"/>
              <a:t>! The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small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dealing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finite </a:t>
            </a:r>
            <a:r>
              <a:rPr lang="de-DE" baseline="0" dirty="0" err="1" smtClean="0"/>
              <a:t>size</a:t>
            </a:r>
            <a:r>
              <a:rPr lang="de-DE" baseline="0" dirty="0" smtClean="0"/>
              <a:t> (1 solar </a:t>
            </a:r>
            <a:r>
              <a:rPr lang="de-DE" baseline="0" dirty="0" err="1" smtClean="0"/>
              <a:t>radius</a:t>
            </a:r>
            <a:r>
              <a:rPr lang="de-DE" baseline="0" dirty="0" smtClean="0"/>
              <a:t>).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3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blobs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dashed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factor</a:t>
            </a:r>
            <a:r>
              <a:rPr lang="de-DE" baseline="0" dirty="0" smtClean="0"/>
              <a:t> r-2,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increases</a:t>
            </a:r>
            <a:r>
              <a:rPr lang="de-DE" baseline="0" dirty="0" smtClean="0"/>
              <a:t> in time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blob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away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Sun. The </a:t>
            </a:r>
            <a:r>
              <a:rPr lang="de-DE" baseline="0" dirty="0" err="1" smtClean="0"/>
              <a:t>continous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angle </a:t>
            </a:r>
            <a:r>
              <a:rPr lang="de-DE" baseline="0" dirty="0" err="1" smtClean="0"/>
              <a:t>factor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2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Parker Solar Probe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launched</a:t>
            </a:r>
            <a:r>
              <a:rPr lang="de-DE" baseline="0" dirty="0" smtClean="0"/>
              <a:t> in August,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injected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orbit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towards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Sun,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taking</a:t>
            </a:r>
            <a:r>
              <a:rPr lang="de-DE" baseline="0" dirty="0" smtClean="0"/>
              <a:t> </a:t>
            </a:r>
            <a:r>
              <a:rPr lang="en-GB" baseline="0" noProof="1" smtClean="0"/>
              <a:t>advantages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assists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Venus.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flyby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Venus was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beginning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spacecraft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perihelion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collecting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, </a:t>
            </a:r>
          </a:p>
          <a:p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trasmitted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Earth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December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peculiarity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Parker Solar Probe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vicinity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perihelia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minimum</a:t>
            </a:r>
            <a:endParaRPr lang="de-DE" baseline="0" dirty="0" smtClean="0"/>
          </a:p>
          <a:p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below</a:t>
            </a:r>
            <a:r>
              <a:rPr lang="de-DE" baseline="0" dirty="0" smtClean="0"/>
              <a:t> 10 solar </a:t>
            </a:r>
            <a:r>
              <a:rPr lang="de-DE" baseline="0" dirty="0" err="1" smtClean="0"/>
              <a:t>radii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later</a:t>
            </a:r>
            <a:r>
              <a:rPr lang="de-DE" baseline="0" dirty="0" smtClean="0"/>
              <a:t> in 2024.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hand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explore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</a:t>
            </a:r>
            <a:r>
              <a:rPr lang="de-DE" baseline="0" dirty="0" smtClean="0"/>
              <a:t>-Sun </a:t>
            </a:r>
            <a:r>
              <a:rPr lang="de-DE" baseline="0" dirty="0" err="1" smtClean="0"/>
              <a:t>region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high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200 km/s.</a:t>
            </a:r>
          </a:p>
          <a:p>
            <a:r>
              <a:rPr lang="de-DE" baseline="0" dirty="0" smtClean="0"/>
              <a:t> 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0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Probe </a:t>
            </a:r>
            <a:r>
              <a:rPr lang="de-DE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instruments</a:t>
            </a:r>
            <a:r>
              <a:rPr lang="de-DE" baseline="0" dirty="0" smtClean="0"/>
              <a:t>: 3 </a:t>
            </a:r>
            <a:r>
              <a:rPr lang="de-DE" baseline="0" dirty="0" err="1" smtClean="0"/>
              <a:t>instruments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taking</a:t>
            </a:r>
            <a:r>
              <a:rPr lang="de-DE" baseline="0" dirty="0" smtClean="0"/>
              <a:t> in-situ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en-GB" baseline="0" noProof="0" dirty="0" smtClean="0"/>
              <a:t>local plasma, that is magnetic field electrons, protons and alpha particles, and one optical instrument, called WISPR, which consists of 2 telescopes: one with a inner field of view, and the second one with an outer field of view.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5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telescope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FOV in solar </a:t>
            </a:r>
            <a:r>
              <a:rPr lang="de-DE" baseline="0" dirty="0" err="1" smtClean="0"/>
              <a:t>radii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projected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plane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dates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outer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edges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third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instrument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Mm.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64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objectives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concern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wind </a:t>
            </a:r>
            <a:r>
              <a:rPr lang="de-DE" baseline="0" dirty="0" err="1" smtClean="0"/>
              <a:t>properties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acceleration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investigation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corona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addition</a:t>
            </a:r>
            <a:r>
              <a:rPr lang="de-DE" baseline="0" dirty="0" smtClean="0"/>
              <a:t>, WISPR will </a:t>
            </a:r>
            <a:r>
              <a:rPr lang="de-DE" baseline="0" dirty="0" err="1" smtClean="0"/>
              <a:t>complement</a:t>
            </a:r>
            <a:r>
              <a:rPr lang="de-DE" baseline="0" dirty="0" smtClean="0"/>
              <a:t> in-situ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PSP will </a:t>
            </a:r>
            <a:r>
              <a:rPr lang="de-DE" baseline="0" dirty="0" err="1" smtClean="0"/>
              <a:t>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prepared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WISPR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anticipate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effects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PSP‘ </a:t>
            </a:r>
            <a:r>
              <a:rPr lang="de-DE" baseline="0" dirty="0" err="1" smtClean="0"/>
              <a:t>orbits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WISPR </a:t>
            </a:r>
            <a:r>
              <a:rPr lang="de-DE" baseline="0" dirty="0" err="1" smtClean="0"/>
              <a:t>images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Therefore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widget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SSW </a:t>
            </a:r>
            <a:r>
              <a:rPr lang="de-DE" baseline="0" dirty="0" err="1" smtClean="0"/>
              <a:t>packages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simulate</a:t>
            </a:r>
            <a:r>
              <a:rPr lang="de-DE" baseline="0" dirty="0" smtClean="0"/>
              <a:t> WISPR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objectives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wind </a:t>
            </a:r>
            <a:r>
              <a:rPr lang="de-DE" baseline="0" dirty="0" err="1" smtClean="0"/>
              <a:t>properties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acceleration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investigation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corona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addition</a:t>
            </a:r>
            <a:r>
              <a:rPr lang="de-DE" baseline="0" dirty="0" smtClean="0"/>
              <a:t>, WISPR will </a:t>
            </a:r>
            <a:r>
              <a:rPr lang="de-DE" baseline="0" dirty="0" err="1" smtClean="0"/>
              <a:t>complement</a:t>
            </a:r>
            <a:r>
              <a:rPr lang="de-DE" baseline="0" dirty="0" smtClean="0"/>
              <a:t> in-situ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PSP will </a:t>
            </a:r>
            <a:r>
              <a:rPr lang="de-DE" baseline="0" dirty="0" err="1" smtClean="0"/>
              <a:t>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WISPR.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slab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streamer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WISPR. The Streamer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connected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rotaing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simple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. 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considered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background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...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8E9BA-6DDB-0C4F-8F9F-0D9D14B1A1A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22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Paulett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Liewer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highly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streamers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details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spacecraft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gets</a:t>
            </a:r>
            <a:endParaRPr lang="de-DE" baseline="0" dirty="0" smtClean="0"/>
          </a:p>
          <a:p>
            <a:r>
              <a:rPr lang="de-DE" baseline="0" dirty="0" err="1" smtClean="0"/>
              <a:t>closer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0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simplification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P </a:t>
            </a:r>
            <a:r>
              <a:rPr lang="de-DE" baseline="0" dirty="0" err="1" smtClean="0"/>
              <a:t>located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orbital plane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PSP,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corotating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0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7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9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61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33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08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967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60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7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88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39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87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9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592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06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2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8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4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E7AFD-7910-C545-B1D5-E296FB1B7432}" type="datetimeFigureOut">
              <a:rPr lang="en-US" smtClean="0"/>
              <a:t>24.10.18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24.10.18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0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3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hyperlink" Target="http://parkersolarprobe.jhuapl.edu/News-Center/Show-Article.php?articleID=10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133" y="2083860"/>
            <a:ext cx="8966200" cy="536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rgbClr val="3366FF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Giuseppe </a:t>
            </a:r>
            <a:r>
              <a:rPr lang="en-US" sz="2000" dirty="0" err="1" smtClean="0">
                <a:solidFill>
                  <a:srgbClr val="0000FF"/>
                </a:solidFill>
              </a:rPr>
              <a:t>Nisticò</a:t>
            </a:r>
            <a:r>
              <a:rPr lang="en-US" sz="2000" baseline="30000" dirty="0" smtClean="0">
                <a:solidFill>
                  <a:srgbClr val="0000FF"/>
                </a:solidFill>
              </a:rPr>
              <a:t>(1)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Paulett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Liewer</a:t>
            </a:r>
            <a:r>
              <a:rPr lang="en-US" sz="2000" baseline="30000" dirty="0" smtClean="0">
                <a:solidFill>
                  <a:srgbClr val="0000FF"/>
                </a:solidFill>
              </a:rPr>
              <a:t>(2)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Angelos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Vourlidas</a:t>
            </a:r>
            <a:r>
              <a:rPr lang="en-US" sz="2000" baseline="30000" dirty="0" smtClean="0">
                <a:solidFill>
                  <a:srgbClr val="0000FF"/>
                </a:solidFill>
              </a:rPr>
              <a:t>(3)</a:t>
            </a:r>
            <a:r>
              <a:rPr lang="en-US" sz="2000" dirty="0" smtClean="0">
                <a:solidFill>
                  <a:srgbClr val="0000FF"/>
                </a:solidFill>
              </a:rPr>
              <a:t>, Volker </a:t>
            </a:r>
            <a:r>
              <a:rPr lang="en-US" sz="2000" dirty="0" err="1" smtClean="0">
                <a:solidFill>
                  <a:srgbClr val="0000FF"/>
                </a:solidFill>
              </a:rPr>
              <a:t>Bothmer</a:t>
            </a:r>
            <a:r>
              <a:rPr lang="en-US" sz="2000" baseline="30000" dirty="0" smtClean="0">
                <a:solidFill>
                  <a:srgbClr val="0000FF"/>
                </a:solidFill>
              </a:rPr>
              <a:t>(1)</a:t>
            </a:r>
            <a:r>
              <a:rPr lang="en-US" sz="2000" dirty="0" smtClean="0">
                <a:solidFill>
                  <a:srgbClr val="0000FF"/>
                </a:solidFill>
              </a:rPr>
              <a:t>, and Arnaud </a:t>
            </a:r>
            <a:r>
              <a:rPr lang="en-US" sz="2000" dirty="0" err="1" smtClean="0">
                <a:solidFill>
                  <a:srgbClr val="0000FF"/>
                </a:solidFill>
              </a:rPr>
              <a:t>Thernisien</a:t>
            </a:r>
            <a:r>
              <a:rPr lang="en-US" sz="2000" baseline="30000" dirty="0" smtClean="0">
                <a:solidFill>
                  <a:srgbClr val="0000FF"/>
                </a:solidFill>
              </a:rPr>
              <a:t>(4)</a:t>
            </a:r>
          </a:p>
          <a:p>
            <a:pPr algn="ctr"/>
            <a:endParaRPr lang="en-US" sz="2000" baseline="30000" dirty="0" smtClean="0">
              <a:solidFill>
                <a:srgbClr val="0000FF"/>
              </a:solidFill>
            </a:endParaRPr>
          </a:p>
          <a:p>
            <a:pPr algn="ctr"/>
            <a:endParaRPr lang="en-US" sz="2000" baseline="30000" dirty="0">
              <a:solidFill>
                <a:srgbClr val="0000FF"/>
              </a:solidFill>
            </a:endParaRPr>
          </a:p>
          <a:p>
            <a:pPr algn="ctr"/>
            <a:r>
              <a:rPr lang="en-US" baseline="30000" dirty="0" smtClean="0">
                <a:solidFill>
                  <a:srgbClr val="0000FF"/>
                </a:solidFill>
              </a:rPr>
              <a:t>(1) </a:t>
            </a:r>
            <a:r>
              <a:rPr lang="en-US" dirty="0" err="1" smtClean="0">
                <a:solidFill>
                  <a:srgbClr val="0000FF"/>
                </a:solidFill>
              </a:rPr>
              <a:t>Institut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für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Astrophysik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Göttingen</a:t>
            </a:r>
            <a:r>
              <a:rPr lang="en-US" dirty="0" smtClean="0">
                <a:solidFill>
                  <a:srgbClr val="0000FF"/>
                </a:solidFill>
              </a:rPr>
              <a:t> University, Germany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algn="ctr"/>
            <a:r>
              <a:rPr lang="en-US" baseline="30000" dirty="0" smtClean="0">
                <a:solidFill>
                  <a:srgbClr val="0000FF"/>
                </a:solidFill>
              </a:rPr>
              <a:t>(2) </a:t>
            </a:r>
            <a:r>
              <a:rPr lang="en-US" dirty="0" smtClean="0">
                <a:solidFill>
                  <a:srgbClr val="0000FF"/>
                </a:solidFill>
              </a:rPr>
              <a:t>Jet Propulsion Laboratory, Pasadena, California, USA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algn="ctr"/>
            <a:r>
              <a:rPr lang="en-US" baseline="30000" dirty="0" smtClean="0">
                <a:solidFill>
                  <a:srgbClr val="0000FF"/>
                </a:solidFill>
              </a:rPr>
              <a:t>(3)</a:t>
            </a:r>
            <a:r>
              <a:rPr lang="en-US" dirty="0" smtClean="0">
                <a:solidFill>
                  <a:srgbClr val="0000FF"/>
                </a:solidFill>
              </a:rPr>
              <a:t> APL, Johns Hopkins University, Maryland, USA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algn="ctr"/>
            <a:r>
              <a:rPr lang="en-US" baseline="30000" dirty="0" smtClean="0">
                <a:solidFill>
                  <a:srgbClr val="0000FF"/>
                </a:solidFill>
              </a:rPr>
              <a:t>(4) </a:t>
            </a:r>
            <a:r>
              <a:rPr lang="en-US" dirty="0" smtClean="0">
                <a:solidFill>
                  <a:srgbClr val="0000FF"/>
                </a:solidFill>
              </a:rPr>
              <a:t>Naval Research Laboratory, Washington, DC, USA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3</a:t>
            </a:r>
            <a:r>
              <a:rPr lang="en-US" sz="1600" baseline="30000" dirty="0" smtClean="0">
                <a:solidFill>
                  <a:srgbClr val="FF0000"/>
                </a:solidFill>
              </a:rPr>
              <a:t>rd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SoHe</a:t>
            </a:r>
            <a:r>
              <a:rPr lang="en-US" sz="1600" dirty="0" smtClean="0">
                <a:solidFill>
                  <a:srgbClr val="FF0000"/>
                </a:solidFill>
              </a:rPr>
              <a:t> Meeting, 28-31 Oct 2018, Turin, Italy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9332" y="6493933"/>
            <a:ext cx="8864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9332" y="124233"/>
            <a:ext cx="8864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AG_LogoRGB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0" y="327161"/>
            <a:ext cx="2085475" cy="814640"/>
          </a:xfrm>
          <a:prstGeom prst="rect">
            <a:avLst/>
          </a:prstGeom>
        </p:spPr>
      </p:pic>
      <p:pic>
        <p:nvPicPr>
          <p:cNvPr id="8" name="Picture 7" descr="PSP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3" y="148292"/>
            <a:ext cx="1551179" cy="155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9332" y="1580652"/>
            <a:ext cx="886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</a:rPr>
              <a:t>Raytracing</a:t>
            </a:r>
            <a:r>
              <a:rPr lang="en-US" sz="3600" b="1" dirty="0">
                <a:solidFill>
                  <a:srgbClr val="FF0000"/>
                </a:solidFill>
              </a:rPr>
              <a:t> simulations of observations with Parker Solar Probe/WISPR</a:t>
            </a:r>
          </a:p>
        </p:txBody>
      </p:sp>
      <p:pic>
        <p:nvPicPr>
          <p:cNvPr id="10" name="Grafik 65">
            <a:extLst>
              <a:ext uri="{FF2B5EF4-FFF2-40B4-BE49-F238E27FC236}">
                <a16:creationId xmlns:a16="http://schemas.microsoft.com/office/drawing/2014/main" xmlns="" id="{BB4F91DE-FAE8-B14F-B8AD-92ED5D95D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4813776"/>
            <a:ext cx="1793107" cy="1796684"/>
          </a:xfrm>
          <a:prstGeom prst="rect">
            <a:avLst/>
          </a:prstGeom>
        </p:spPr>
      </p:pic>
      <p:pic>
        <p:nvPicPr>
          <p:cNvPr id="12" name="Grafik 24">
            <a:extLst>
              <a:ext uri="{FF2B5EF4-FFF2-40B4-BE49-F238E27FC236}">
                <a16:creationId xmlns:a16="http://schemas.microsoft.com/office/drawing/2014/main" xmlns="" id="{6EEAE993-2AD7-DA4C-BCCA-B93D7F2513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1" r="62945" b="-4494"/>
          <a:stretch/>
        </p:blipFill>
        <p:spPr>
          <a:xfrm>
            <a:off x="101599" y="5331233"/>
            <a:ext cx="1139399" cy="11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Folie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412" y="1077716"/>
            <a:ext cx="7557025" cy="566776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1600" y="73967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Geometrical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triangulation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for</a:t>
            </a:r>
            <a:r>
              <a:rPr lang="de-DE" sz="2400" dirty="0" smtClean="0">
                <a:solidFill>
                  <a:srgbClr val="FF0000"/>
                </a:solidFill>
              </a:rPr>
              <a:t> a </a:t>
            </a:r>
            <a:r>
              <a:rPr lang="de-DE" sz="2400" dirty="0" err="1" smtClean="0">
                <a:solidFill>
                  <a:srgbClr val="FF0000"/>
                </a:solidFill>
              </a:rPr>
              <a:t>point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co-rotating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with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Sun (orbital plane </a:t>
            </a:r>
            <a:r>
              <a:rPr lang="de-DE" sz="2400" dirty="0" err="1" smtClean="0">
                <a:solidFill>
                  <a:srgbClr val="FF0000"/>
                </a:solidFill>
              </a:rPr>
              <a:t>appoximation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575" y="1025608"/>
            <a:ext cx="3607250" cy="130158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938" y="3055106"/>
            <a:ext cx="5138725" cy="8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el_58_speed_9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1" y="1143000"/>
            <a:ext cx="9144000" cy="4572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111" y="221089"/>
            <a:ext cx="901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Simulation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a </a:t>
            </a:r>
            <a:r>
              <a:rPr lang="de-DE" sz="2400" b="1" dirty="0" err="1" smtClean="0">
                <a:solidFill>
                  <a:srgbClr val="FF0000"/>
                </a:solidFill>
              </a:rPr>
              <a:t>plasma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blob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moving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away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from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Sun </a:t>
            </a:r>
            <a:r>
              <a:rPr lang="de-DE" sz="2400" b="1" dirty="0" err="1" smtClean="0">
                <a:solidFill>
                  <a:srgbClr val="FF0000"/>
                </a:solidFill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smtClean="0">
                <a:solidFill>
                  <a:srgbClr val="FF0000"/>
                </a:solidFill>
              </a:rPr>
              <a:t>v=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const</a:t>
            </a:r>
            <a:endParaRPr lang="de-DE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55579" y="454526"/>
            <a:ext cx="723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J-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map</a:t>
            </a:r>
            <a:endParaRPr lang="de-DE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Bild 2" descr="j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1103343"/>
            <a:ext cx="8784116" cy="527667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80100" y="1249613"/>
            <a:ext cx="241300" cy="289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52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8" y="1016604"/>
            <a:ext cx="3138265" cy="37194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1600" y="73967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Geometrical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triangulation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for</a:t>
            </a:r>
            <a:r>
              <a:rPr lang="de-DE" sz="2400" dirty="0" smtClean="0">
                <a:solidFill>
                  <a:srgbClr val="FF0000"/>
                </a:solidFill>
              </a:rPr>
              <a:t> a </a:t>
            </a:r>
            <a:r>
              <a:rPr lang="de-DE" sz="2400" dirty="0" err="1" smtClean="0">
                <a:solidFill>
                  <a:srgbClr val="FF0000"/>
                </a:solidFill>
              </a:rPr>
              <a:t>point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moving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radially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from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Sun (orbital plane </a:t>
            </a:r>
            <a:r>
              <a:rPr lang="de-DE" sz="2400" dirty="0" err="1" smtClean="0">
                <a:solidFill>
                  <a:srgbClr val="FF0000"/>
                </a:solidFill>
              </a:rPr>
              <a:t>appoximation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029304"/>
            <a:ext cx="5159375" cy="825500"/>
          </a:xfrm>
          <a:prstGeom prst="rect">
            <a:avLst/>
          </a:prstGeom>
        </p:spPr>
      </p:pic>
      <p:pic>
        <p:nvPicPr>
          <p:cNvPr id="6" name="Bild 5" descr="plot_elongation_th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63" y="1946720"/>
            <a:ext cx="6530975" cy="43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94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8" y="1016604"/>
            <a:ext cx="3138265" cy="37194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1600" y="73967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Geometrical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triangulation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for</a:t>
            </a:r>
            <a:r>
              <a:rPr lang="de-DE" sz="2400" dirty="0" smtClean="0">
                <a:solidFill>
                  <a:srgbClr val="FF0000"/>
                </a:solidFill>
              </a:rPr>
              <a:t> a </a:t>
            </a:r>
            <a:r>
              <a:rPr lang="de-DE" sz="2400" dirty="0" err="1" smtClean="0">
                <a:solidFill>
                  <a:srgbClr val="FF0000"/>
                </a:solidFill>
              </a:rPr>
              <a:t>point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moving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radially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from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Sun (orbital plane </a:t>
            </a:r>
            <a:r>
              <a:rPr lang="de-DE" sz="2400" dirty="0" err="1" smtClean="0">
                <a:solidFill>
                  <a:srgbClr val="FF0000"/>
                </a:solidFill>
              </a:rPr>
              <a:t>appoximation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029304"/>
            <a:ext cx="5159375" cy="825500"/>
          </a:xfrm>
          <a:prstGeom prst="rect">
            <a:avLst/>
          </a:prstGeom>
        </p:spPr>
      </p:pic>
      <p:pic>
        <p:nvPicPr>
          <p:cNvPr id="6" name="Bild 5" descr="plot_theo_elongatio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63" y="1946720"/>
            <a:ext cx="6530975" cy="43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41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5900" y="162223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Study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brightness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profile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3" name="Bild 2" descr="Generalized-Thomson-scattering-geometry-See-the-electronic-edition-of-the-Jour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6588"/>
            <a:ext cx="5381192" cy="5816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118100" y="1765300"/>
            <a:ext cx="393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Thomson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geometrical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observer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04" y="3890092"/>
            <a:ext cx="2844893" cy="5764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5900" y="6337300"/>
            <a:ext cx="28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(</a:t>
            </a:r>
            <a:r>
              <a:rPr lang="de-DE" sz="1600" dirty="0" err="1" smtClean="0"/>
              <a:t>Vourlidas</a:t>
            </a:r>
            <a:r>
              <a:rPr lang="de-DE" sz="1600" dirty="0" smtClean="0"/>
              <a:t> &amp; Howard 2006)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0374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168" y="54991"/>
            <a:ext cx="75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Stationary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lob at a </a:t>
            </a:r>
            <a:r>
              <a:rPr lang="en-US" b="1" dirty="0" smtClean="0">
                <a:solidFill>
                  <a:srgbClr val="FF0000"/>
                </a:solidFill>
              </a:rPr>
              <a:t>constant </a:t>
            </a:r>
            <a:r>
              <a:rPr lang="en-US" b="1" dirty="0" smtClean="0">
                <a:solidFill>
                  <a:srgbClr val="FF0000"/>
                </a:solidFill>
              </a:rPr>
              <a:t>radial </a:t>
            </a:r>
            <a:r>
              <a:rPr lang="en-US" b="1" dirty="0" smtClean="0">
                <a:solidFill>
                  <a:srgbClr val="FF0000"/>
                </a:solidFill>
              </a:rPr>
              <a:t>distance from the Sun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image_1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3854" r="51389" b="5034"/>
          <a:stretch/>
        </p:blipFill>
        <p:spPr>
          <a:xfrm>
            <a:off x="302168" y="424323"/>
            <a:ext cx="3348182" cy="3442645"/>
          </a:xfrm>
          <a:prstGeom prst="rect">
            <a:avLst/>
          </a:prstGeom>
        </p:spPr>
      </p:pic>
      <p:sp>
        <p:nvSpPr>
          <p:cNvPr id="5" name="Oval 4"/>
          <p:cNvSpPr>
            <a:spLocks/>
          </p:cNvSpPr>
          <p:nvPr/>
        </p:nvSpPr>
        <p:spPr>
          <a:xfrm>
            <a:off x="2668673" y="1983329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2014623" y="1412909"/>
            <a:ext cx="94655" cy="8509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2459123" y="1535654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2621345" y="1700754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2290848" y="1438500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842" y="381991"/>
            <a:ext cx="5444716" cy="3484619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25" y="3852527"/>
            <a:ext cx="4417951" cy="292484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699000" y="4038600"/>
            <a:ext cx="382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Sun.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381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168" y="54991"/>
            <a:ext cx="75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Stationary 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lob at a </a:t>
            </a:r>
            <a:r>
              <a:rPr lang="en-US" b="1" dirty="0" smtClean="0">
                <a:solidFill>
                  <a:srgbClr val="FF0000"/>
                </a:solidFill>
              </a:rPr>
              <a:t>constant </a:t>
            </a:r>
            <a:r>
              <a:rPr lang="en-US" b="1" dirty="0" smtClean="0">
                <a:solidFill>
                  <a:srgbClr val="FF0000"/>
                </a:solidFill>
              </a:rPr>
              <a:t>radial </a:t>
            </a:r>
            <a:r>
              <a:rPr lang="en-US" b="1" dirty="0" smtClean="0">
                <a:solidFill>
                  <a:srgbClr val="FF0000"/>
                </a:solidFill>
              </a:rPr>
              <a:t>distance from the Sun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image_1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3854" r="51389" b="5034"/>
          <a:stretch/>
        </p:blipFill>
        <p:spPr>
          <a:xfrm>
            <a:off x="302168" y="424323"/>
            <a:ext cx="3348182" cy="3442645"/>
          </a:xfrm>
          <a:prstGeom prst="rect">
            <a:avLst/>
          </a:prstGeom>
        </p:spPr>
      </p:pic>
      <p:sp>
        <p:nvSpPr>
          <p:cNvPr id="5" name="Oval 4"/>
          <p:cNvSpPr>
            <a:spLocks/>
          </p:cNvSpPr>
          <p:nvPr/>
        </p:nvSpPr>
        <p:spPr>
          <a:xfrm>
            <a:off x="2668673" y="1983329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2014623" y="1412909"/>
            <a:ext cx="94655" cy="8509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2459123" y="1535654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2621345" y="1700754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2290848" y="1438500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5" y="3852527"/>
            <a:ext cx="4417951" cy="292484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050" y="367908"/>
            <a:ext cx="5308598" cy="348461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699000" y="4038600"/>
            <a:ext cx="382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Sun.</a:t>
            </a:r>
          </a:p>
          <a:p>
            <a:endParaRPr lang="de-DE" dirty="0"/>
          </a:p>
          <a:p>
            <a:r>
              <a:rPr lang="de-DE" dirty="0" smtClean="0"/>
              <a:t>The </a:t>
            </a:r>
            <a:r>
              <a:rPr lang="de-DE" dirty="0" err="1" smtClean="0"/>
              <a:t>differences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scatter</a:t>
            </a:r>
            <a:r>
              <a:rPr lang="de-DE" dirty="0" smtClean="0"/>
              <a:t> angle </a:t>
            </a:r>
            <a:r>
              <a:rPr lang="de-DE" dirty="0" err="1" smtClean="0"/>
              <a:t>χ</a:t>
            </a:r>
            <a:r>
              <a:rPr lang="de-DE" dirty="0" smtClean="0"/>
              <a:t> 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20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0" y="214528"/>
            <a:ext cx="5076181" cy="338412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302168" y="54991"/>
            <a:ext cx="75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lob moving radially with constant speed from </a:t>
            </a:r>
            <a:r>
              <a:rPr lang="en-US" b="1" dirty="0" smtClean="0">
                <a:solidFill>
                  <a:srgbClr val="FF0000"/>
                </a:solidFill>
              </a:rPr>
              <a:t>the Sun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76" y="3264798"/>
            <a:ext cx="5169152" cy="343990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77424" y="424323"/>
            <a:ext cx="376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Manual fit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210" y="864578"/>
            <a:ext cx="2873629" cy="11156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708900" y="927100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[1] (</a:t>
            </a:r>
            <a:r>
              <a:rPr lang="de-DE" sz="1200" dirty="0" err="1" smtClean="0"/>
              <a:t>dashed</a:t>
            </a:r>
            <a:r>
              <a:rPr lang="de-DE" sz="1200" dirty="0" smtClean="0"/>
              <a:t> </a:t>
            </a:r>
            <a:r>
              <a:rPr lang="de-DE" sz="1200" dirty="0" err="1" smtClean="0"/>
              <a:t>lines</a:t>
            </a:r>
            <a:r>
              <a:rPr lang="de-DE" sz="1200" dirty="0" smtClean="0"/>
              <a:t>)</a:t>
            </a:r>
          </a:p>
          <a:p>
            <a:endParaRPr lang="de-DE" sz="1200" dirty="0" smtClean="0"/>
          </a:p>
          <a:p>
            <a:endParaRPr lang="de-DE" sz="1200" dirty="0"/>
          </a:p>
          <a:p>
            <a:r>
              <a:rPr lang="de-DE" sz="1200" dirty="0" smtClean="0"/>
              <a:t>[2] (</a:t>
            </a:r>
            <a:r>
              <a:rPr lang="de-DE" sz="1200" dirty="0" err="1" smtClean="0"/>
              <a:t>continuous</a:t>
            </a:r>
            <a:r>
              <a:rPr lang="de-DE" sz="1200" dirty="0" smtClean="0"/>
              <a:t> </a:t>
            </a:r>
            <a:r>
              <a:rPr lang="de-DE" sz="1200" dirty="0" err="1" smtClean="0"/>
              <a:t>lines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5149976" y="2146720"/>
            <a:ext cx="3957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structure</a:t>
            </a:r>
            <a:r>
              <a:rPr lang="de-DE" dirty="0" smtClean="0"/>
              <a:t>, total </a:t>
            </a:r>
            <a:r>
              <a:rPr lang="de-DE" dirty="0" err="1" smtClean="0"/>
              <a:t>brightness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elongations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fitted</a:t>
            </a:r>
            <a:r>
              <a:rPr lang="de-DE" dirty="0" smtClean="0"/>
              <a:t> </a:t>
            </a:r>
            <a:r>
              <a:rPr lang="de-DE" dirty="0" err="1" smtClean="0"/>
              <a:t>simultanoeusly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pPr algn="just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scatter</a:t>
            </a:r>
            <a:r>
              <a:rPr lang="de-DE" dirty="0" smtClean="0"/>
              <a:t> </a:t>
            </a:r>
            <a:r>
              <a:rPr lang="de-DE" dirty="0" err="1" smtClean="0"/>
              <a:t>angles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endParaRPr lang="de-DE" dirty="0" smtClean="0"/>
          </a:p>
          <a:p>
            <a:pPr algn="just"/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neglected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Eq</a:t>
            </a:r>
            <a:r>
              <a:rPr lang="de-DE" dirty="0" smtClean="0"/>
              <a:t>. [1]</a:t>
            </a:r>
          </a:p>
          <a:p>
            <a:pPr algn="just"/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total </a:t>
            </a:r>
            <a:r>
              <a:rPr lang="de-DE" dirty="0" err="1" smtClean="0"/>
              <a:t>brightness</a:t>
            </a:r>
            <a:r>
              <a:rPr lang="de-DE" dirty="0" smtClean="0"/>
              <a:t> </a:t>
            </a:r>
            <a:r>
              <a:rPr lang="de-DE" dirty="0" err="1" smtClean="0"/>
              <a:t>trend</a:t>
            </a:r>
            <a:r>
              <a:rPr lang="de-DE" dirty="0" smtClean="0"/>
              <a:t>.</a:t>
            </a:r>
          </a:p>
          <a:p>
            <a:pPr algn="just"/>
            <a:endParaRPr lang="de-DE" dirty="0"/>
          </a:p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3905250"/>
            <a:ext cx="7874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2400" y="50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Fitting </a:t>
            </a:r>
            <a:r>
              <a:rPr lang="de-DE" sz="2400" b="1" dirty="0" err="1" smtClean="0">
                <a:solidFill>
                  <a:srgbClr val="FF0000"/>
                </a:solidFill>
              </a:rPr>
              <a:t>analysis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associated</a:t>
            </a:r>
            <a:r>
              <a:rPr lang="de-DE" sz="2400" b="1" dirty="0" smtClean="0">
                <a:solidFill>
                  <a:srgbClr val="FF0000"/>
                </a:solidFill>
              </a:rPr>
              <a:t> total </a:t>
            </a:r>
            <a:r>
              <a:rPr lang="de-DE" sz="2400" b="1" dirty="0" err="1" smtClean="0">
                <a:solidFill>
                  <a:srgbClr val="FF0000"/>
                </a:solidFill>
              </a:rPr>
              <a:t>brightness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and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elongation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5" name="Bild 4" descr="plot_fit_examp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71" y="578428"/>
            <a:ext cx="4681416" cy="6234545"/>
          </a:xfrm>
          <a:prstGeom prst="rect">
            <a:avLst/>
          </a:prstGeom>
        </p:spPr>
      </p:pic>
      <p:pic>
        <p:nvPicPr>
          <p:cNvPr id="6" name="Bild 5" descr="j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94" y="553634"/>
            <a:ext cx="5788334" cy="34770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6700" y="825500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Blob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v=50 km s</a:t>
            </a:r>
            <a:r>
              <a:rPr lang="de-DE" baseline="30000" dirty="0" smtClean="0">
                <a:solidFill>
                  <a:srgbClr val="FF0000"/>
                </a:solidFill>
              </a:rPr>
              <a:t>-1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lon</a:t>
            </a:r>
            <a:r>
              <a:rPr lang="de-DE" dirty="0" smtClean="0">
                <a:solidFill>
                  <a:srgbClr val="FF0000"/>
                </a:solidFill>
              </a:rPr>
              <a:t>=90 </a:t>
            </a:r>
            <a:r>
              <a:rPr lang="de-DE" dirty="0" err="1" smtClean="0">
                <a:solidFill>
                  <a:srgbClr val="FF0000"/>
                </a:solidFill>
              </a:rPr>
              <a:t>deg</a:t>
            </a:r>
            <a:endParaRPr lang="de-DE" baseline="300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3700" y="3467100"/>
            <a:ext cx="4892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manually</a:t>
            </a:r>
            <a:r>
              <a:rPr lang="de-DE" dirty="0" smtClean="0"/>
              <a:t> sample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Jmap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extracted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total </a:t>
            </a:r>
            <a:r>
              <a:rPr lang="de-DE" dirty="0" err="1" smtClean="0"/>
              <a:t>brightness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. The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fitted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MPFIT </a:t>
            </a:r>
            <a:r>
              <a:rPr lang="de-DE" dirty="0" err="1" smtClean="0"/>
              <a:t>routines</a:t>
            </a:r>
            <a:r>
              <a:rPr lang="de-DE" dirty="0" smtClean="0"/>
              <a:t> in IDL.</a:t>
            </a:r>
          </a:p>
          <a:p>
            <a:endParaRPr lang="de-DE" dirty="0"/>
          </a:p>
          <a:p>
            <a:pPr marL="342900" indent="-342900">
              <a:buAutoNum type="arabicParenR"/>
            </a:pPr>
            <a:r>
              <a:rPr lang="de-DE" dirty="0" smtClean="0"/>
              <a:t>Total </a:t>
            </a:r>
            <a:r>
              <a:rPr lang="de-DE" dirty="0" err="1" smtClean="0"/>
              <a:t>brightness</a:t>
            </a:r>
            <a:r>
              <a:rPr lang="de-DE" dirty="0" smtClean="0"/>
              <a:t> vs. time fit -&gt; </a:t>
            </a:r>
            <a:r>
              <a:rPr lang="de-DE" dirty="0" err="1" smtClean="0"/>
              <a:t>determination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i="1" dirty="0" smtClean="0"/>
              <a:t>v</a:t>
            </a:r>
          </a:p>
          <a:p>
            <a:pPr marL="342900" indent="-342900">
              <a:buAutoNum type="arabicParenR"/>
            </a:pPr>
            <a:r>
              <a:rPr lang="de-DE" dirty="0" smtClean="0"/>
              <a:t>Elongation vs. time fit -&gt; </a:t>
            </a:r>
            <a:r>
              <a:rPr lang="de-DE" dirty="0" err="1" smtClean="0"/>
              <a:t>determination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i="1" dirty="0" smtClean="0"/>
              <a:t>r</a:t>
            </a:r>
            <a:r>
              <a:rPr lang="de-DE" i="1" baseline="-25000" dirty="0" smtClean="0"/>
              <a:t>0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i="1" dirty="0" err="1" smtClean="0"/>
              <a:t>γ</a:t>
            </a:r>
            <a:r>
              <a:rPr lang="de-DE" dirty="0" smtClean="0"/>
              <a:t> ( </a:t>
            </a:r>
            <a:r>
              <a:rPr lang="de-DE" i="1" dirty="0" smtClean="0"/>
              <a:t>v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)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248278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ot_jpg_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00" y="30124"/>
            <a:ext cx="2546782" cy="2185169"/>
          </a:xfrm>
          <a:prstGeom prst="rect">
            <a:avLst/>
          </a:prstGeom>
        </p:spPr>
      </p:pic>
      <p:pic>
        <p:nvPicPr>
          <p:cNvPr id="15" name="movie_PSP_SO_06Sep2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00" y="2253372"/>
            <a:ext cx="6896100" cy="4591414"/>
          </a:xfrm>
          <a:prstGeom prst="rect">
            <a:avLst/>
          </a:prstGeom>
        </p:spPr>
      </p:pic>
      <p:pic>
        <p:nvPicPr>
          <p:cNvPr id="18" name="Picture 17" descr="plot_jpg_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94" y="17424"/>
            <a:ext cx="2546782" cy="2185169"/>
          </a:xfrm>
          <a:prstGeom prst="rect">
            <a:avLst/>
          </a:prstGeom>
        </p:spPr>
      </p:pic>
      <p:pic>
        <p:nvPicPr>
          <p:cNvPr id="19" name="Picture 18" descr="plot_jpg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6" y="42824"/>
            <a:ext cx="2552816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7800" y="101600"/>
            <a:ext cx="8877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solidFill>
                  <a:srgbClr val="FF0000"/>
                </a:solidFill>
              </a:rPr>
              <a:t>Conclusions</a:t>
            </a:r>
            <a:endParaRPr lang="de-DE" sz="2600" b="1" dirty="0" smtClean="0">
              <a:solidFill>
                <a:srgbClr val="FF0000"/>
              </a:solidFill>
            </a:endParaRPr>
          </a:p>
          <a:p>
            <a:endParaRPr lang="de-DE" sz="2600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developed</a:t>
            </a:r>
            <a:r>
              <a:rPr lang="de-DE" sz="2000" dirty="0" smtClean="0"/>
              <a:t> a </a:t>
            </a:r>
            <a:r>
              <a:rPr lang="de-DE" sz="2000" dirty="0" err="1" smtClean="0"/>
              <a:t>widget</a:t>
            </a:r>
            <a:r>
              <a:rPr lang="de-DE" sz="2000" dirty="0" smtClean="0"/>
              <a:t> </a:t>
            </a:r>
            <a:r>
              <a:rPr lang="de-DE" sz="2000" dirty="0" err="1" smtClean="0"/>
              <a:t>tool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simulate</a:t>
            </a:r>
            <a:r>
              <a:rPr lang="de-DE" sz="2000" dirty="0" smtClean="0"/>
              <a:t> PSP/WISPR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 </a:t>
            </a:r>
            <a:r>
              <a:rPr lang="de-DE" sz="2000" dirty="0" err="1" smtClean="0"/>
              <a:t>raytracing</a:t>
            </a:r>
            <a:r>
              <a:rPr lang="de-DE" sz="2000" dirty="0" smtClean="0"/>
              <a:t> </a:t>
            </a:r>
            <a:r>
              <a:rPr lang="de-DE" sz="2000" dirty="0" err="1" smtClean="0"/>
              <a:t>software</a:t>
            </a: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err="1" smtClean="0"/>
              <a:t>We</a:t>
            </a:r>
            <a:r>
              <a:rPr lang="de-DE" sz="2000" dirty="0"/>
              <a:t> </a:t>
            </a:r>
            <a:r>
              <a:rPr lang="de-DE" sz="2000" dirty="0" err="1" smtClean="0"/>
              <a:t>built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basis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3D </a:t>
            </a:r>
            <a:r>
              <a:rPr lang="de-DE" sz="2000" dirty="0" err="1" smtClean="0"/>
              <a:t>reconstruction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WISPR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smtClean="0"/>
              <a:t>Elongation </a:t>
            </a:r>
            <a:r>
              <a:rPr lang="de-DE" sz="2000" dirty="0" err="1" smtClean="0"/>
              <a:t>and</a:t>
            </a:r>
            <a:r>
              <a:rPr lang="de-DE" sz="2000" dirty="0" smtClean="0"/>
              <a:t> total </a:t>
            </a:r>
            <a:r>
              <a:rPr lang="de-DE" sz="2000" dirty="0" err="1" smtClean="0"/>
              <a:t>brightness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measurements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required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fully</a:t>
            </a:r>
            <a:r>
              <a:rPr lang="de-DE" sz="2000" dirty="0" smtClean="0"/>
              <a:t> </a:t>
            </a:r>
            <a:r>
              <a:rPr lang="de-DE" sz="2000" dirty="0" err="1" smtClean="0"/>
              <a:t>determine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kinematic</a:t>
            </a:r>
            <a:r>
              <a:rPr lang="de-DE" sz="2000" dirty="0" smtClean="0"/>
              <a:t> </a:t>
            </a:r>
            <a:r>
              <a:rPr lang="de-DE" sz="2000" dirty="0" err="1" smtClean="0"/>
              <a:t>status</a:t>
            </a:r>
            <a:r>
              <a:rPr lang="de-DE" sz="2000" dirty="0" smtClean="0"/>
              <a:t> (</a:t>
            </a:r>
            <a:r>
              <a:rPr lang="de-DE" sz="2000" dirty="0" err="1" smtClean="0"/>
              <a:t>position</a:t>
            </a:r>
            <a:r>
              <a:rPr lang="de-DE" sz="2000" dirty="0" smtClean="0"/>
              <a:t>, </a:t>
            </a:r>
            <a:r>
              <a:rPr lang="de-DE" sz="2000" dirty="0" err="1" smtClean="0"/>
              <a:t>speed</a:t>
            </a:r>
            <a:r>
              <a:rPr lang="de-DE" sz="2000" dirty="0" smtClean="0"/>
              <a:t>) </a:t>
            </a:r>
            <a:r>
              <a:rPr lang="de-DE" sz="2000" dirty="0" err="1" smtClean="0"/>
              <a:t>of</a:t>
            </a:r>
            <a:r>
              <a:rPr lang="de-DE" sz="2000" dirty="0" smtClean="0"/>
              <a:t> an </a:t>
            </a:r>
            <a:r>
              <a:rPr lang="de-DE" sz="2000" dirty="0" err="1" smtClean="0"/>
              <a:t>observed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</a:t>
            </a: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err="1" smtClean="0"/>
              <a:t>Ideally</a:t>
            </a:r>
            <a:r>
              <a:rPr lang="de-DE" sz="2000" dirty="0" smtClean="0"/>
              <a:t>, </a:t>
            </a:r>
            <a:r>
              <a:rPr lang="de-DE" sz="2000" dirty="0" err="1" smtClean="0"/>
              <a:t>simultaneous</a:t>
            </a:r>
            <a:r>
              <a:rPr lang="de-DE" sz="2000" dirty="0" smtClean="0"/>
              <a:t> </a:t>
            </a:r>
            <a:r>
              <a:rPr lang="de-DE" sz="2000" dirty="0" err="1" smtClean="0"/>
              <a:t>minimization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elongation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total </a:t>
            </a:r>
            <a:r>
              <a:rPr lang="de-DE" sz="2000" dirty="0" err="1" smtClean="0"/>
              <a:t>brightness</a:t>
            </a:r>
            <a:r>
              <a:rPr lang="de-DE" sz="2000" dirty="0" smtClean="0"/>
              <a:t> </a:t>
            </a:r>
            <a:r>
              <a:rPr lang="de-DE" sz="2000" dirty="0" err="1" smtClean="0"/>
              <a:t>curves</a:t>
            </a:r>
            <a:r>
              <a:rPr lang="de-DE" sz="2000" dirty="0" smtClean="0"/>
              <a:t> </a:t>
            </a:r>
            <a:r>
              <a:rPr lang="de-DE" sz="2000" dirty="0" err="1" smtClean="0"/>
              <a:t>would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necessary</a:t>
            </a:r>
            <a:r>
              <a:rPr lang="de-DE" sz="2000" dirty="0" smtClean="0"/>
              <a:t> (Monte Carlo, </a:t>
            </a:r>
            <a:r>
              <a:rPr lang="de-DE" sz="2000" dirty="0" err="1" smtClean="0"/>
              <a:t>Bayesian</a:t>
            </a:r>
            <a:r>
              <a:rPr lang="de-DE" sz="2000" dirty="0" smtClean="0"/>
              <a:t> </a:t>
            </a:r>
            <a:r>
              <a:rPr lang="de-DE" sz="2000" dirty="0" err="1" smtClean="0"/>
              <a:t>techinques</a:t>
            </a:r>
            <a:r>
              <a:rPr lang="de-DE" sz="2000" dirty="0" smtClean="0"/>
              <a:t>)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/>
              <a:t>A</a:t>
            </a:r>
            <a:r>
              <a:rPr lang="de-DE" sz="2000" dirty="0" smtClean="0"/>
              <a:t> 2-step </a:t>
            </a:r>
            <a:r>
              <a:rPr lang="de-DE" sz="2000" dirty="0" err="1" smtClean="0"/>
              <a:t>fitting</a:t>
            </a:r>
            <a:r>
              <a:rPr lang="de-DE" sz="2000" dirty="0" smtClean="0"/>
              <a:t> </a:t>
            </a:r>
            <a:r>
              <a:rPr lang="de-DE" sz="2000" dirty="0" err="1" smtClean="0"/>
              <a:t>procedure</a:t>
            </a:r>
            <a:r>
              <a:rPr lang="de-DE" sz="2000" dirty="0" smtClean="0"/>
              <a:t> </a:t>
            </a:r>
            <a:r>
              <a:rPr lang="de-DE" sz="2000" dirty="0" err="1" smtClean="0"/>
              <a:t>allows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reliables</a:t>
            </a:r>
            <a:r>
              <a:rPr lang="de-DE" sz="2000" dirty="0" smtClean="0"/>
              <a:t> </a:t>
            </a:r>
            <a:r>
              <a:rPr lang="de-DE" sz="2000" dirty="0" err="1" smtClean="0"/>
              <a:t>estimates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position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speed</a:t>
            </a: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smtClean="0"/>
              <a:t>The </a:t>
            </a:r>
            <a:r>
              <a:rPr lang="de-DE" sz="2000" dirty="0" err="1" smtClean="0"/>
              <a:t>widget</a:t>
            </a:r>
            <a:r>
              <a:rPr lang="de-DE" sz="2000" dirty="0" smtClean="0"/>
              <a:t> </a:t>
            </a:r>
            <a:r>
              <a:rPr lang="de-DE" sz="2000" dirty="0" err="1" smtClean="0"/>
              <a:t>tool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adapted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simulate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coronagraph</a:t>
            </a:r>
            <a:r>
              <a:rPr lang="de-DE" sz="2000" dirty="0" smtClean="0"/>
              <a:t> METIS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heliospheric</a:t>
            </a:r>
            <a:r>
              <a:rPr lang="de-DE" sz="2000" dirty="0" smtClean="0"/>
              <a:t> </a:t>
            </a:r>
            <a:r>
              <a:rPr lang="de-DE" sz="2000" dirty="0" err="1" smtClean="0"/>
              <a:t>imager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Solar Orbiter,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plan </a:t>
            </a:r>
            <a:r>
              <a:rPr lang="de-DE" sz="2000" dirty="0" err="1" smtClean="0"/>
              <a:t>joint</a:t>
            </a:r>
            <a:r>
              <a:rPr lang="de-DE" sz="2000" dirty="0" smtClean="0"/>
              <a:t> </a:t>
            </a:r>
            <a:r>
              <a:rPr lang="de-DE" sz="2000" dirty="0" err="1" smtClean="0"/>
              <a:t>observations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Parker Solar Probe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055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8467" y="2523067"/>
            <a:ext cx="637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Thanks for your attention!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7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-Facing-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85" y="2480733"/>
            <a:ext cx="5470450" cy="436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2" y="304800"/>
            <a:ext cx="91270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PSP’s instruments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Fields Experiment (</a:t>
            </a:r>
            <a:r>
              <a:rPr lang="en-US" dirty="0" smtClean="0">
                <a:solidFill>
                  <a:srgbClr val="FF0000"/>
                </a:solidFill>
              </a:rPr>
              <a:t>FIELDS</a:t>
            </a:r>
            <a:r>
              <a:rPr lang="en-US" dirty="0" smtClean="0"/>
              <a:t>, Prof. S. Bale, University of California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Integrated Science Investigation of the Sun (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/>
              <a:t>, Dr. D. </a:t>
            </a:r>
            <a:r>
              <a:rPr lang="en-US" dirty="0" err="1" smtClean="0"/>
              <a:t>McComas</a:t>
            </a:r>
            <a:r>
              <a:rPr lang="en-US" dirty="0" smtClean="0"/>
              <a:t>, Princeton University)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Solar Wind Electrons Alphas and Protons Investigation (</a:t>
            </a:r>
            <a:r>
              <a:rPr lang="en-US" dirty="0" smtClean="0">
                <a:solidFill>
                  <a:srgbClr val="FF0000"/>
                </a:solidFill>
              </a:rPr>
              <a:t>SWEAP</a:t>
            </a:r>
            <a:r>
              <a:rPr lang="en-US" dirty="0" smtClean="0"/>
              <a:t>, Prof. J. Kasper, University of Michigan/SAO)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Wide-field Imager for Solar </a:t>
            </a:r>
            <a:r>
              <a:rPr lang="en-US" dirty="0" err="1" smtClean="0">
                <a:solidFill>
                  <a:srgbClr val="FF0000"/>
                </a:solidFill>
              </a:rPr>
              <a:t>PRobe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WISPR</a:t>
            </a:r>
            <a:r>
              <a:rPr lang="en-US" dirty="0" err="1" smtClean="0"/>
              <a:t>,Dr</a:t>
            </a:r>
            <a:r>
              <a:rPr lang="en-US" dirty="0" smtClean="0"/>
              <a:t>. </a:t>
            </a:r>
            <a:r>
              <a:rPr lang="en-US" dirty="0" err="1" smtClean="0"/>
              <a:t>Russel</a:t>
            </a:r>
            <a:r>
              <a:rPr lang="en-US" dirty="0" smtClean="0"/>
              <a:t> Howard, Naval Research Laboratory)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WISPR-1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WISPR-2</a:t>
            </a:r>
          </a:p>
        </p:txBody>
      </p:sp>
    </p:spTree>
    <p:extLst>
      <p:ext uri="{BB962C8B-B14F-4D97-AF65-F5344CB8AC3E}">
        <p14:creationId xmlns:p14="http://schemas.microsoft.com/office/powerpoint/2010/main" val="334268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32" y="342900"/>
            <a:ext cx="91143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PSP’s instruments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Fields Experiment (</a:t>
            </a:r>
            <a:r>
              <a:rPr lang="en-US" dirty="0" smtClean="0">
                <a:solidFill>
                  <a:srgbClr val="FF0000"/>
                </a:solidFill>
              </a:rPr>
              <a:t>FIELDS</a:t>
            </a:r>
            <a:r>
              <a:rPr lang="en-US" dirty="0" smtClean="0"/>
              <a:t>, Prof. S. Bale, University of California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Integrated Science Investigation of the Sun (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/>
              <a:t>, Dr. D. </a:t>
            </a:r>
            <a:r>
              <a:rPr lang="en-US" dirty="0" err="1" smtClean="0"/>
              <a:t>McComas</a:t>
            </a:r>
            <a:r>
              <a:rPr lang="en-US" dirty="0" smtClean="0"/>
              <a:t>, Princeton University)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Solar Wind Electrons Alphas and Protons Investigation (</a:t>
            </a:r>
            <a:r>
              <a:rPr lang="en-US" dirty="0" smtClean="0">
                <a:solidFill>
                  <a:srgbClr val="FF0000"/>
                </a:solidFill>
              </a:rPr>
              <a:t>SWEAP</a:t>
            </a:r>
            <a:r>
              <a:rPr lang="en-US" dirty="0" smtClean="0"/>
              <a:t>, Prof. J. Kasper, University of Michigan/SAO)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Wide-field Imager for Solar </a:t>
            </a:r>
            <a:r>
              <a:rPr lang="en-US" dirty="0" err="1" smtClean="0">
                <a:solidFill>
                  <a:srgbClr val="FF0000"/>
                </a:solidFill>
              </a:rPr>
              <a:t>PRobe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WISPR</a:t>
            </a:r>
            <a:r>
              <a:rPr lang="en-US" dirty="0" err="1" smtClean="0"/>
              <a:t>,Dr</a:t>
            </a:r>
            <a:r>
              <a:rPr lang="en-US" dirty="0" smtClean="0"/>
              <a:t>. </a:t>
            </a:r>
            <a:r>
              <a:rPr lang="en-US" dirty="0" err="1" smtClean="0"/>
              <a:t>Russel</a:t>
            </a:r>
            <a:r>
              <a:rPr lang="en-US" dirty="0" smtClean="0"/>
              <a:t> Howard, Naval Research Laboratory)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WISPR-1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WISPR-2</a:t>
            </a:r>
          </a:p>
        </p:txBody>
      </p:sp>
      <p:pic>
        <p:nvPicPr>
          <p:cNvPr id="4" name="Bild 88" descr="wispr_fov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" y="4186862"/>
            <a:ext cx="3032523" cy="1825293"/>
          </a:xfrm>
          <a:prstGeom prst="rect">
            <a:avLst/>
          </a:prstGeom>
        </p:spPr>
      </p:pic>
      <p:pic>
        <p:nvPicPr>
          <p:cNvPr id="5" name="Bild 89" descr="wispr_fov_24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40" y="4186862"/>
            <a:ext cx="3032523" cy="1825293"/>
          </a:xfrm>
          <a:prstGeom prst="rect">
            <a:avLst/>
          </a:prstGeom>
        </p:spPr>
      </p:pic>
      <p:pic>
        <p:nvPicPr>
          <p:cNvPr id="6" name="Bild 119" descr="wispr_plate_scal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46" y="4174162"/>
            <a:ext cx="3032523" cy="1825293"/>
          </a:xfrm>
          <a:prstGeom prst="rect">
            <a:avLst/>
          </a:prstGeom>
        </p:spPr>
      </p:pic>
      <p:sp>
        <p:nvSpPr>
          <p:cNvPr id="7" name="Textfeld 137"/>
          <p:cNvSpPr txBox="1"/>
          <p:nvPr/>
        </p:nvSpPr>
        <p:spPr>
          <a:xfrm>
            <a:off x="0" y="6138778"/>
            <a:ext cx="9130769" cy="820822"/>
          </a:xfrm>
          <a:prstGeom prst="rect">
            <a:avLst/>
          </a:prstGeom>
          <a:noFill/>
        </p:spPr>
        <p:txBody>
          <a:bodyPr wrap="square" lIns="81365" tIns="40682" rIns="81365" bIns="40682" rtlCol="0">
            <a:spAutoFit/>
          </a:bodyPr>
          <a:lstStyle/>
          <a:p>
            <a:pPr algn="just"/>
            <a:r>
              <a:rPr lang="de-DE" sz="1200" dirty="0" smtClean="0">
                <a:latin typeface="Arial"/>
                <a:cs typeface="Arial"/>
              </a:rPr>
              <a:t>Horizontal </a:t>
            </a:r>
            <a:r>
              <a:rPr lang="de-DE" sz="1200" dirty="0" err="1">
                <a:latin typeface="Arial"/>
                <a:cs typeface="Arial"/>
              </a:rPr>
              <a:t>extention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of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the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FoV</a:t>
            </a:r>
            <a:r>
              <a:rPr lang="de-DE" sz="1200" dirty="0">
                <a:latin typeface="Arial"/>
                <a:cs typeface="Arial"/>
              </a:rPr>
              <a:t> in solar </a:t>
            </a:r>
            <a:r>
              <a:rPr lang="de-DE" sz="1200" dirty="0" err="1">
                <a:latin typeface="Arial"/>
                <a:cs typeface="Arial"/>
              </a:rPr>
              <a:t>radii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for</a:t>
            </a:r>
            <a:r>
              <a:rPr lang="de-DE" sz="1200" dirty="0">
                <a:latin typeface="Arial"/>
                <a:cs typeface="Arial"/>
              </a:rPr>
              <a:t> WISPR-1 </a:t>
            </a:r>
            <a:r>
              <a:rPr lang="de-DE" sz="1200" dirty="0" err="1">
                <a:latin typeface="Arial"/>
                <a:cs typeface="Arial"/>
              </a:rPr>
              <a:t>at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the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first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perihelion</a:t>
            </a:r>
            <a:r>
              <a:rPr lang="de-DE" sz="1200" dirty="0">
                <a:latin typeface="Arial"/>
                <a:cs typeface="Arial"/>
              </a:rPr>
              <a:t> in November  2018 </a:t>
            </a:r>
            <a:r>
              <a:rPr lang="de-DE" sz="1200" dirty="0" smtClean="0">
                <a:latin typeface="Arial"/>
                <a:cs typeface="Arial"/>
              </a:rPr>
              <a:t>(</a:t>
            </a:r>
            <a:r>
              <a:rPr lang="de-DE" sz="1200" i="1" dirty="0">
                <a:latin typeface="Arial"/>
                <a:cs typeface="Arial"/>
              </a:rPr>
              <a:t>a</a:t>
            </a:r>
            <a:r>
              <a:rPr lang="de-DE" sz="1200" dirty="0" smtClean="0">
                <a:latin typeface="Arial"/>
                <a:cs typeface="Arial"/>
              </a:rPr>
              <a:t>)</a:t>
            </a:r>
            <a:r>
              <a:rPr lang="de-DE" sz="1200" dirty="0">
                <a:latin typeface="Arial"/>
                <a:cs typeface="Arial"/>
              </a:rPr>
              <a:t>, </a:t>
            </a:r>
            <a:r>
              <a:rPr lang="de-DE" sz="1200" dirty="0" err="1">
                <a:latin typeface="Arial"/>
                <a:cs typeface="Arial"/>
              </a:rPr>
              <a:t>and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at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the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perihelion</a:t>
            </a:r>
            <a:r>
              <a:rPr lang="de-DE" sz="1200" dirty="0">
                <a:latin typeface="Arial"/>
                <a:cs typeface="Arial"/>
              </a:rPr>
              <a:t> in June 2024 </a:t>
            </a:r>
            <a:r>
              <a:rPr lang="de-DE" sz="1200" dirty="0" smtClean="0">
                <a:latin typeface="Arial"/>
                <a:cs typeface="Arial"/>
              </a:rPr>
              <a:t>(</a:t>
            </a:r>
            <a:r>
              <a:rPr lang="de-DE" sz="1200" i="1" dirty="0">
                <a:latin typeface="Arial"/>
                <a:cs typeface="Arial"/>
              </a:rPr>
              <a:t>b</a:t>
            </a:r>
            <a:r>
              <a:rPr lang="de-DE" sz="1200" dirty="0" smtClean="0">
                <a:latin typeface="Arial"/>
                <a:cs typeface="Arial"/>
              </a:rPr>
              <a:t>)</a:t>
            </a:r>
            <a:r>
              <a:rPr lang="de-DE" sz="1200" dirty="0">
                <a:latin typeface="Arial"/>
                <a:cs typeface="Arial"/>
              </a:rPr>
              <a:t>. The plane </a:t>
            </a:r>
            <a:r>
              <a:rPr lang="de-DE" sz="1200" dirty="0" err="1">
                <a:latin typeface="Arial"/>
                <a:cs typeface="Arial"/>
              </a:rPr>
              <a:t>of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sky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has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been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taken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as</a:t>
            </a:r>
            <a:r>
              <a:rPr lang="de-DE" sz="1200" dirty="0">
                <a:latin typeface="Arial"/>
                <a:cs typeface="Arial"/>
              </a:rPr>
              <a:t> a </a:t>
            </a:r>
            <a:r>
              <a:rPr lang="de-DE" sz="1200" dirty="0" err="1">
                <a:latin typeface="Arial"/>
                <a:cs typeface="Arial"/>
              </a:rPr>
              <a:t>reference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when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converting</a:t>
            </a:r>
            <a:r>
              <a:rPr lang="de-DE" sz="1200" dirty="0">
                <a:latin typeface="Arial"/>
                <a:cs typeface="Arial"/>
              </a:rPr>
              <a:t> angular </a:t>
            </a:r>
            <a:r>
              <a:rPr lang="de-DE" sz="1200" dirty="0" err="1">
                <a:latin typeface="Arial"/>
                <a:cs typeface="Arial"/>
              </a:rPr>
              <a:t>distances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to</a:t>
            </a:r>
            <a:r>
              <a:rPr lang="de-DE" sz="1200" dirty="0">
                <a:latin typeface="Arial"/>
                <a:cs typeface="Arial"/>
              </a:rPr>
              <a:t> linear </a:t>
            </a:r>
            <a:r>
              <a:rPr lang="de-DE" sz="1200" dirty="0" err="1">
                <a:latin typeface="Arial"/>
                <a:cs typeface="Arial"/>
              </a:rPr>
              <a:t>ones</a:t>
            </a:r>
            <a:r>
              <a:rPr lang="de-DE" sz="1200" dirty="0">
                <a:latin typeface="Arial"/>
                <a:cs typeface="Arial"/>
              </a:rPr>
              <a:t>. The </a:t>
            </a:r>
            <a:r>
              <a:rPr lang="de-DE" sz="1200" dirty="0" err="1">
                <a:latin typeface="Arial"/>
                <a:cs typeface="Arial"/>
              </a:rPr>
              <a:t>pixel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size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for</a:t>
            </a:r>
            <a:r>
              <a:rPr lang="de-DE" sz="1200" dirty="0">
                <a:latin typeface="Arial"/>
                <a:cs typeface="Arial"/>
              </a:rPr>
              <a:t> WISPR-1 </a:t>
            </a:r>
            <a:r>
              <a:rPr lang="de-DE" sz="1200" dirty="0" err="1">
                <a:latin typeface="Arial"/>
                <a:cs typeface="Arial"/>
              </a:rPr>
              <a:t>is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showed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smtClean="0">
                <a:latin typeface="Arial"/>
                <a:cs typeface="Arial"/>
              </a:rPr>
              <a:t>in </a:t>
            </a:r>
            <a:r>
              <a:rPr lang="de-DE" sz="1200" dirty="0" err="1">
                <a:latin typeface="Arial"/>
                <a:cs typeface="Arial"/>
              </a:rPr>
              <a:t>units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err="1">
                <a:latin typeface="Arial"/>
                <a:cs typeface="Arial"/>
              </a:rPr>
              <a:t>of</a:t>
            </a:r>
            <a:r>
              <a:rPr lang="de-DE" sz="1200" dirty="0">
                <a:latin typeface="Arial"/>
                <a:cs typeface="Arial"/>
              </a:rPr>
              <a:t> </a:t>
            </a:r>
            <a:r>
              <a:rPr lang="de-DE" sz="1200" dirty="0" smtClean="0">
                <a:latin typeface="Arial"/>
                <a:cs typeface="Arial"/>
              </a:rPr>
              <a:t>Mm </a:t>
            </a:r>
            <a:r>
              <a:rPr lang="de-DE" sz="1200" i="1" dirty="0" smtClean="0">
                <a:latin typeface="Arial"/>
                <a:cs typeface="Arial"/>
              </a:rPr>
              <a:t>(c)</a:t>
            </a:r>
            <a:r>
              <a:rPr lang="de-DE" sz="1200" dirty="0" smtClean="0">
                <a:latin typeface="Arial"/>
                <a:cs typeface="Arial"/>
              </a:rPr>
              <a:t>.</a:t>
            </a:r>
            <a:endParaRPr lang="de-DE" sz="1200" dirty="0">
              <a:latin typeface="Arial"/>
              <a:cs typeface="Arial"/>
            </a:endParaRPr>
          </a:p>
          <a:p>
            <a:pPr algn="just"/>
            <a:r>
              <a:rPr lang="de-DE" sz="1200" dirty="0"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258" y="4343400"/>
            <a:ext cx="8593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0000FF"/>
                </a:solidFill>
              </a:rPr>
              <a:t>   (a)                                                  		</a:t>
            </a:r>
            <a:r>
              <a:rPr lang="en-US" sz="1100" i="1" dirty="0">
                <a:solidFill>
                  <a:srgbClr val="0000FF"/>
                </a:solidFill>
              </a:rPr>
              <a:t>	</a:t>
            </a:r>
            <a:r>
              <a:rPr lang="en-US" sz="1100" i="1" dirty="0" smtClean="0">
                <a:solidFill>
                  <a:srgbClr val="0000FF"/>
                </a:solidFill>
              </a:rPr>
              <a:t>(b)  			                                                    (c)</a:t>
            </a:r>
            <a:endParaRPr lang="en-US" sz="11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9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_wispr-crop_pr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180"/>
            <a:ext cx="9144000" cy="5692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9" y="8466"/>
            <a:ext cx="8720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WISPR’s first light (9 Sept 2018)</a:t>
            </a:r>
          </a:p>
          <a:p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http://</a:t>
            </a:r>
            <a:r>
              <a:rPr lang="en-US" dirty="0" err="1">
                <a:solidFill>
                  <a:srgbClr val="000000"/>
                </a:solidFill>
                <a:hlinkClick r:id="rId3"/>
              </a:rPr>
              <a:t>parkersolarprobe.jhuapl.edu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/News-Center/</a:t>
            </a:r>
            <a:r>
              <a:rPr lang="en-US" dirty="0" err="1">
                <a:solidFill>
                  <a:srgbClr val="000000"/>
                </a:solidFill>
                <a:hlinkClick r:id="rId3"/>
              </a:rPr>
              <a:t>Show-Article.php?articleID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=101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02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856" y="152687"/>
            <a:ext cx="399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WISPR’s science objectives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313" y="549975"/>
            <a:ext cx="8203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the morphology, velocity, acceleration, density of solar wind structures close to the Sun (e.g. CMEs, shocks, turbulence);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Deriving the 3D structure of the solar corona;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Complementing the in-situ measurements of the solar wind and coronal plasma.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313" y="1854487"/>
            <a:ext cx="394928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Anticipating  WISPR observations by simulating synthetic white-light images;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Studying the effects of PSP’s orbit on the observed coronal structures (e.g. change in the relative distance, spatial resolution, total brightness).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Building the </a:t>
            </a:r>
            <a:r>
              <a:rPr lang="en-US" dirty="0" smtClean="0">
                <a:solidFill>
                  <a:srgbClr val="000000"/>
                </a:solidFill>
              </a:rPr>
              <a:t>basis for 3D geometry reconstruction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Development of a widget tool to simulate WISPR images. The widget is based on the following SSW packages: </a:t>
            </a:r>
            <a:r>
              <a:rPr lang="en-US" dirty="0" err="1" smtClean="0">
                <a:solidFill>
                  <a:srgbClr val="000000"/>
                </a:solidFill>
              </a:rPr>
              <a:t>raytracing</a:t>
            </a:r>
            <a:r>
              <a:rPr lang="en-US" dirty="0" smtClean="0">
                <a:solidFill>
                  <a:srgbClr val="000000"/>
                </a:solidFill>
              </a:rPr>
              <a:t> software, SUNSPICE, WCS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8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856" y="152687"/>
            <a:ext cx="399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WISPR’s science objectives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313" y="549975"/>
            <a:ext cx="8203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the morphology, velocity, acceleration, density of solar wind structures close to the Sun (e.g. CMEs, shocks, turbulence);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Deriving the 3D structure of the solar corona;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Complementing the in-situ measurements of the solar wind and coronal plasma.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313" y="1663987"/>
            <a:ext cx="394928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Anticipating  WISPR observations by simulating synthetic white-light images;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Studying the effects of PSP’s orbit on the observed coronal structures (e.g. change in the relative distance, spatial resolution, total brightness).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Building the basic </a:t>
            </a:r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dirty="0" smtClean="0">
                <a:solidFill>
                  <a:srgbClr val="000000"/>
                </a:solidFill>
              </a:rPr>
              <a:t>geometrical 3D reconstruction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Development of a widget tool to simulate WISPR images. The widget is based on the following SSW packages: </a:t>
            </a:r>
            <a:r>
              <a:rPr lang="en-US" dirty="0" err="1" smtClean="0">
                <a:solidFill>
                  <a:srgbClr val="000000"/>
                </a:solidFill>
              </a:rPr>
              <a:t>raytracing</a:t>
            </a:r>
            <a:r>
              <a:rPr lang="en-US" dirty="0" smtClean="0">
                <a:solidFill>
                  <a:srgbClr val="000000"/>
                </a:solidFill>
              </a:rPr>
              <a:t> software, SUNSPICE, WCS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Bild 4" descr="Screen Shot 2018-10-25 at 00.4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17" y="1663987"/>
            <a:ext cx="3269791" cy="50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5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4526" y="43819"/>
            <a:ext cx="823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lab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streamer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observed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by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PSP/WISPR 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lang="de-DE" sz="2400" b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model_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122766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1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amerinner02_CaseAh264cur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866" y="1083733"/>
            <a:ext cx="5774267" cy="5774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866" y="160403"/>
            <a:ext cx="8856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 of a structured </a:t>
            </a:r>
            <a:r>
              <a:rPr lang="en-US" b="1" dirty="0">
                <a:solidFill>
                  <a:srgbClr val="FF0000"/>
                </a:solidFill>
              </a:rPr>
              <a:t>streamer 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Paulett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Liewer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2nd </a:t>
            </a:r>
            <a:r>
              <a:rPr lang="en-US" dirty="0"/>
              <a:t>science orbit covering a time span of 120 </a:t>
            </a:r>
            <a:r>
              <a:rPr lang="en-US" dirty="0" err="1"/>
              <a:t>hrs</a:t>
            </a:r>
            <a:r>
              <a:rPr lang="en-US" dirty="0"/>
              <a:t> before perihelion to 20 </a:t>
            </a:r>
            <a:r>
              <a:rPr lang="en-US" dirty="0" err="1"/>
              <a:t>hrs</a:t>
            </a:r>
            <a:r>
              <a:rPr lang="en-US" dirty="0"/>
              <a:t> after</a:t>
            </a:r>
          </a:p>
        </p:txBody>
      </p:sp>
    </p:spTree>
    <p:extLst>
      <p:ext uri="{BB962C8B-B14F-4D97-AF65-F5344CB8AC3E}">
        <p14:creationId xmlns:p14="http://schemas.microsoft.com/office/powerpoint/2010/main" val="315072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2070</Words>
  <Application>Microsoft Macintosh PowerPoint</Application>
  <PresentationFormat>Bildschirmpräsentation (4:3)</PresentationFormat>
  <Paragraphs>145</Paragraphs>
  <Slides>21</Slides>
  <Notes>15</Notes>
  <HiddenSlides>0</HiddenSlides>
  <MMClips>4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Office Theme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University Goettingen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Nistico</dc:creator>
  <cp:lastModifiedBy>Giuseppe Nistico</cp:lastModifiedBy>
  <cp:revision>123</cp:revision>
  <dcterms:created xsi:type="dcterms:W3CDTF">2018-07-13T12:37:33Z</dcterms:created>
  <dcterms:modified xsi:type="dcterms:W3CDTF">2018-10-25T22:22:14Z</dcterms:modified>
</cp:coreProperties>
</file>