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75" r:id="rId4"/>
    <p:sldId id="266" r:id="rId5"/>
    <p:sldId id="267" r:id="rId6"/>
    <p:sldId id="268" r:id="rId7"/>
    <p:sldId id="276" r:id="rId8"/>
    <p:sldId id="281" r:id="rId9"/>
    <p:sldId id="282" r:id="rId10"/>
    <p:sldId id="257" r:id="rId11"/>
    <p:sldId id="285" r:id="rId12"/>
    <p:sldId id="261" r:id="rId13"/>
    <p:sldId id="277" r:id="rId14"/>
    <p:sldId id="262" r:id="rId15"/>
    <p:sldId id="264" r:id="rId16"/>
    <p:sldId id="263" r:id="rId17"/>
    <p:sldId id="278" r:id="rId18"/>
    <p:sldId id="272" r:id="rId19"/>
    <p:sldId id="283" r:id="rId20"/>
    <p:sldId id="279" r:id="rId21"/>
    <p:sldId id="280" r:id="rId22"/>
    <p:sldId id="274" r:id="rId2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666"/>
    <a:srgbClr val="A30A04"/>
    <a:srgbClr val="251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93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38ABE-A43A-1F44-B725-4BDC82BA253F}" type="datetimeFigureOut">
              <a:rPr lang="de-DE" smtClean="0"/>
              <a:t>20.02.18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E9BA-6DDB-0C4F-8F9F-0D9D14B1A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09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morning</a:t>
            </a:r>
            <a:r>
              <a:rPr lang="de-DE" dirty="0" smtClean="0"/>
              <a:t>. Today I am </a:t>
            </a:r>
            <a:r>
              <a:rPr lang="de-DE" dirty="0" err="1" smtClean="0"/>
              <a:t>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simple </a:t>
            </a:r>
            <a:r>
              <a:rPr lang="de-DE" baseline="0" dirty="0" err="1" smtClean="0"/>
              <a:t>simulations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images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WISPR. 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made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collaboration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...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E9BA-6DDB-0C4F-8F9F-0D9D14B1A1A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78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E9BA-6DDB-0C4F-8F9F-0D9D14B1A1A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07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anticipate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accomplished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WISPR.</a:t>
            </a:r>
          </a:p>
          <a:p>
            <a:r>
              <a:rPr lang="de-DE" baseline="0" dirty="0" err="1" smtClean="0"/>
              <a:t>What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WISPR </a:t>
            </a:r>
            <a:r>
              <a:rPr lang="de-DE" baseline="0" dirty="0" err="1" smtClean="0"/>
              <a:t>FoV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inner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camera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perihelions</a:t>
            </a:r>
            <a:endParaRPr lang="de-DE" baseline="0" dirty="0" smtClean="0"/>
          </a:p>
          <a:p>
            <a:r>
              <a:rPr lang="de-DE" baseline="0" dirty="0" smtClean="0"/>
              <a:t>PSP in 2024.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converting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angular </a:t>
            </a:r>
            <a:r>
              <a:rPr lang="de-DE" baseline="0" dirty="0" err="1" smtClean="0"/>
              <a:t>Fov</a:t>
            </a:r>
            <a:r>
              <a:rPr lang="de-DE" baseline="0" dirty="0" smtClean="0"/>
              <a:t> 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40 </a:t>
            </a:r>
            <a:r>
              <a:rPr lang="de-DE" baseline="0" dirty="0" err="1" smtClean="0"/>
              <a:t>deg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solar </a:t>
            </a:r>
            <a:r>
              <a:rPr lang="de-DE" baseline="0" dirty="0" err="1" smtClean="0"/>
              <a:t>radii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</a:p>
          <a:p>
            <a:r>
              <a:rPr lang="de-DE" baseline="0" dirty="0" err="1" smtClean="0"/>
              <a:t>observed</a:t>
            </a:r>
            <a:r>
              <a:rPr lang="de-DE" baseline="0" dirty="0" smtClean="0"/>
              <a:t> plane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sky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inner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limit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FoV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bounday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Therefore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observe</a:t>
            </a:r>
            <a:r>
              <a:rPr lang="de-DE" baseline="0" dirty="0" smtClean="0"/>
              <a:t> down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3 solar </a:t>
            </a:r>
            <a:r>
              <a:rPr lang="de-DE" baseline="0" dirty="0" err="1" smtClean="0"/>
              <a:t>radii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</a:p>
          <a:p>
            <a:r>
              <a:rPr lang="de-DE" baseline="0" dirty="0" err="1" smtClean="0"/>
              <a:t>Stuctures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hermelt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streamers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coronal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funnerls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also CMEs, </a:t>
            </a:r>
            <a:r>
              <a:rPr lang="de-DE" baseline="0" dirty="0" err="1" smtClean="0"/>
              <a:t>maybe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erupting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prominences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jet-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phenomena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addition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useful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solar wind,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12 solar </a:t>
            </a:r>
            <a:r>
              <a:rPr lang="de-DE" baseline="0" dirty="0" err="1" smtClean="0"/>
              <a:t>radii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solar wind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</a:p>
          <a:p>
            <a:r>
              <a:rPr lang="de-DE" baseline="0" dirty="0" err="1" smtClean="0"/>
              <a:t>move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 sub-</a:t>
            </a:r>
            <a:r>
              <a:rPr lang="de-DE" baseline="0" dirty="0" err="1" smtClean="0"/>
              <a:t>alfvenic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superalfvenic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wave-like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phebomena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turbulence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E9BA-6DDB-0C4F-8F9F-0D9D14B1A1A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64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anticipate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accomplished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WISPR.</a:t>
            </a:r>
          </a:p>
          <a:p>
            <a:r>
              <a:rPr lang="de-DE" baseline="0" dirty="0" err="1" smtClean="0"/>
              <a:t>What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WISPR </a:t>
            </a:r>
            <a:r>
              <a:rPr lang="de-DE" baseline="0" dirty="0" err="1" smtClean="0"/>
              <a:t>FoV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inner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camera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perihelions</a:t>
            </a:r>
            <a:endParaRPr lang="de-DE" baseline="0" dirty="0" smtClean="0"/>
          </a:p>
          <a:p>
            <a:r>
              <a:rPr lang="de-DE" baseline="0" dirty="0" smtClean="0"/>
              <a:t>PSP in 2024.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converting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angular </a:t>
            </a:r>
            <a:r>
              <a:rPr lang="de-DE" baseline="0" dirty="0" err="1" smtClean="0"/>
              <a:t>Fov</a:t>
            </a:r>
            <a:r>
              <a:rPr lang="de-DE" baseline="0" dirty="0" smtClean="0"/>
              <a:t> 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40 </a:t>
            </a:r>
            <a:r>
              <a:rPr lang="de-DE" baseline="0" dirty="0" err="1" smtClean="0"/>
              <a:t>deg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solar </a:t>
            </a:r>
            <a:r>
              <a:rPr lang="de-DE" baseline="0" dirty="0" err="1" smtClean="0"/>
              <a:t>radii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</a:p>
          <a:p>
            <a:r>
              <a:rPr lang="de-DE" baseline="0" dirty="0" err="1" smtClean="0"/>
              <a:t>observed</a:t>
            </a:r>
            <a:r>
              <a:rPr lang="de-DE" baseline="0" dirty="0" smtClean="0"/>
              <a:t> plane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sky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inner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limit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FoV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bounday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Therefore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observe</a:t>
            </a:r>
            <a:r>
              <a:rPr lang="de-DE" baseline="0" dirty="0" smtClean="0"/>
              <a:t> down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3 solar </a:t>
            </a:r>
            <a:r>
              <a:rPr lang="de-DE" baseline="0" dirty="0" err="1" smtClean="0"/>
              <a:t>radii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</a:p>
          <a:p>
            <a:r>
              <a:rPr lang="de-DE" baseline="0" dirty="0" err="1" smtClean="0"/>
              <a:t>Stuctures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hermelt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streamers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coronal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funnerls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also CMEs, </a:t>
            </a:r>
            <a:r>
              <a:rPr lang="de-DE" baseline="0" dirty="0" err="1" smtClean="0"/>
              <a:t>maybe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erupting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prominences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jet-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phenomena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addition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useful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solar wind,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12 solar </a:t>
            </a:r>
            <a:r>
              <a:rPr lang="de-DE" baseline="0" dirty="0" err="1" smtClean="0"/>
              <a:t>radii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solar wind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</a:p>
          <a:p>
            <a:r>
              <a:rPr lang="de-DE" baseline="0" dirty="0" err="1" smtClean="0"/>
              <a:t>move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 sub-</a:t>
            </a:r>
            <a:r>
              <a:rPr lang="de-DE" baseline="0" dirty="0" err="1" smtClean="0"/>
              <a:t>alfvenic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superalfvenic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wave-like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phebomena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turbulence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E9BA-6DDB-0C4F-8F9F-0D9D14B1A1A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64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So,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strategy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IDL </a:t>
            </a:r>
            <a:r>
              <a:rPr lang="de-DE" baseline="0" dirty="0" err="1" smtClean="0"/>
              <a:t>routines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exploiting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exisiting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packages</a:t>
            </a:r>
            <a:r>
              <a:rPr lang="de-DE" baseline="0" dirty="0" smtClean="0"/>
              <a:t> in SSW, in </a:t>
            </a:r>
            <a:r>
              <a:rPr lang="de-DE" baseline="0" dirty="0" err="1" smtClean="0"/>
              <a:t>particular</a:t>
            </a:r>
            <a:r>
              <a:rPr lang="de-DE" baseline="0" dirty="0" smtClean="0"/>
              <a:t>: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SUNSPICE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PSP,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speed</a:t>
            </a:r>
            <a:endParaRPr lang="de-DE" baseline="0" dirty="0" smtClean="0"/>
          </a:p>
          <a:p>
            <a:pPr marL="228600" indent="-228600">
              <a:buAutoNum type="arabicParenR"/>
            </a:pPr>
            <a:r>
              <a:rPr lang="de-DE" dirty="0" smtClean="0"/>
              <a:t>The</a:t>
            </a:r>
            <a:r>
              <a:rPr lang="de-DE" baseline="0" dirty="0" smtClean="0"/>
              <a:t> WCS </a:t>
            </a:r>
            <a:r>
              <a:rPr lang="de-DE" baseline="0" dirty="0" err="1" smtClean="0"/>
              <a:t>package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simulate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coordinate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WISPR </a:t>
            </a:r>
            <a:r>
              <a:rPr lang="de-DE" baseline="0" dirty="0" err="1" smtClean="0"/>
              <a:t>images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define</a:t>
            </a:r>
            <a:r>
              <a:rPr lang="de-DE" baseline="0" dirty="0" smtClean="0"/>
              <a:t> a WISPR FITS </a:t>
            </a:r>
            <a:r>
              <a:rPr lang="de-DE" baseline="0" dirty="0" err="1" smtClean="0"/>
              <a:t>header</a:t>
            </a:r>
            <a:r>
              <a:rPr lang="de-DE" baseline="0" dirty="0" smtClean="0"/>
              <a:t>, (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purpose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a </a:t>
            </a:r>
            <a:r>
              <a:rPr lang="de-DE" baseline="0" dirty="0" err="1" smtClean="0"/>
              <a:t>typical</a:t>
            </a:r>
            <a:r>
              <a:rPr lang="de-DE" baseline="0" dirty="0" smtClean="0"/>
              <a:t> STEREO HI </a:t>
            </a:r>
            <a:r>
              <a:rPr lang="de-DE" baseline="0" dirty="0" err="1" smtClean="0"/>
              <a:t>header</a:t>
            </a:r>
            <a:r>
              <a:rPr lang="de-DE" baseline="0" dirty="0" smtClean="0"/>
              <a:t> )</a:t>
            </a:r>
          </a:p>
          <a:p>
            <a:pPr marL="228600" indent="-228600">
              <a:buAutoNum type="arabicParenR"/>
            </a:pP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raytracing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Thernisien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co-authors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implements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simulated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Thomson </a:t>
            </a:r>
            <a:r>
              <a:rPr lang="de-DE" baseline="0" dirty="0" err="1" smtClean="0"/>
              <a:t>scattering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emissions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ropes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streamers</a:t>
            </a:r>
            <a:r>
              <a:rPr lang="de-DE" baseline="0" dirty="0" smtClean="0"/>
              <a:t>, </a:t>
            </a:r>
          </a:p>
          <a:p>
            <a:pPr marL="0" indent="0">
              <a:buNone/>
            </a:pPr>
            <a:r>
              <a:rPr lang="de-DE" baseline="0" dirty="0" err="1" smtClean="0"/>
              <a:t>Currents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sheets</a:t>
            </a:r>
            <a:r>
              <a:rPr lang="de-DE" baseline="0" dirty="0" smtClean="0"/>
              <a:t>, etc.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E9BA-6DDB-0C4F-8F9F-0D9D14B1A1A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25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slides</a:t>
            </a:r>
            <a:r>
              <a:rPr lang="de-DE" dirty="0" smtClean="0"/>
              <a:t> I </a:t>
            </a:r>
            <a:r>
              <a:rPr lang="de-DE" dirty="0" err="1" smtClean="0"/>
              <a:t>give</a:t>
            </a:r>
            <a:r>
              <a:rPr lang="de-DE" dirty="0" smtClean="0"/>
              <a:t> a </a:t>
            </a:r>
            <a:r>
              <a:rPr lang="de-DE" dirty="0" err="1" smtClean="0"/>
              <a:t>summary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IDL </a:t>
            </a:r>
            <a:r>
              <a:rPr lang="de-DE" baseline="0" dirty="0" err="1" smtClean="0"/>
              <a:t>procedures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, just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idea</a:t>
            </a:r>
            <a:r>
              <a:rPr lang="de-DE" baseline="0" dirty="0" smtClean="0"/>
              <a:t>. First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characteristics</a:t>
            </a:r>
            <a:r>
              <a:rPr lang="de-DE" baseline="0" dirty="0" smtClean="0"/>
              <a:t> </a:t>
            </a:r>
          </a:p>
          <a:p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WISPR </a:t>
            </a:r>
            <a:r>
              <a:rPr lang="de-DE" baseline="0" dirty="0" err="1" smtClean="0"/>
              <a:t>image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least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camera</a:t>
            </a:r>
            <a:r>
              <a:rPr lang="de-DE" baseline="0" dirty="0" smtClean="0"/>
              <a:t> 1.</a:t>
            </a:r>
          </a:p>
          <a:p>
            <a:r>
              <a:rPr lang="de-DE" baseline="0" dirty="0" smtClean="0"/>
              <a:t>The angular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70 </a:t>
            </a:r>
            <a:r>
              <a:rPr lang="de-DE" baseline="0" dirty="0" err="1" smtClean="0"/>
              <a:t>arcsec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corresponds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certains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amount</a:t>
            </a:r>
            <a:r>
              <a:rPr lang="de-DE" baseline="0" dirty="0" smtClean="0"/>
              <a:t> in km, </a:t>
            </a:r>
            <a:r>
              <a:rPr lang="de-DE" baseline="0" dirty="0" err="1" smtClean="0"/>
              <a:t>depending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PSP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Sun.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SunSPice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physical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probe.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radial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heliographics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coordinates</a:t>
            </a:r>
            <a:r>
              <a:rPr lang="de-DE" baseline="0" dirty="0" smtClean="0"/>
              <a:t>.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E9BA-6DDB-0C4F-8F9F-0D9D14B1A1A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40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move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coordinates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 WISPR </a:t>
            </a:r>
            <a:r>
              <a:rPr lang="de-DE" baseline="0" dirty="0" err="1" smtClean="0"/>
              <a:t>images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simulating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structure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2D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E9BA-6DDB-0C4F-8F9F-0D9D14B1A1A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49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simulation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 a </a:t>
            </a:r>
            <a:r>
              <a:rPr lang="de-DE" baseline="0" dirty="0" err="1" smtClean="0"/>
              <a:t>coronal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funnel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14. This </a:t>
            </a:r>
            <a:r>
              <a:rPr lang="de-DE" baseline="0" dirty="0" err="1" smtClean="0"/>
              <a:t>model</a:t>
            </a:r>
            <a:endParaRPr lang="de-DE" baseline="0" dirty="0" smtClean="0"/>
          </a:p>
          <a:p>
            <a:r>
              <a:rPr lang="de-DE" baseline="0" dirty="0" err="1" smtClean="0"/>
              <a:t>Slab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density</a:t>
            </a:r>
            <a:endParaRPr lang="de-DE" baseline="0" dirty="0" smtClean="0"/>
          </a:p>
          <a:p>
            <a:r>
              <a:rPr lang="en-US" dirty="0" err="1" smtClean="0"/>
              <a:t>Sphericaly</a:t>
            </a:r>
            <a:r>
              <a:rPr lang="en-US" dirty="0" smtClean="0"/>
              <a:t> symmetric Ne</a:t>
            </a:r>
          </a:p>
          <a:p>
            <a:r>
              <a:rPr lang="en-US" dirty="0" smtClean="0"/>
              <a:t>//!</a:t>
            </a:r>
          </a:p>
          <a:p>
            <a:r>
              <a:rPr lang="en-US" dirty="0" smtClean="0"/>
              <a:t>//! Use the Hayes model</a:t>
            </a:r>
          </a:p>
          <a:p>
            <a:r>
              <a:rPr lang="en-US" dirty="0" smtClean="0"/>
              <a:t>//! - Ne(r)=</a:t>
            </a:r>
            <a:r>
              <a:rPr lang="en-US" dirty="0" err="1" smtClean="0"/>
              <a:t>Sum_k</a:t>
            </a:r>
            <a:r>
              <a:rPr lang="en-US" dirty="0" smtClean="0"/>
              <a:t> </a:t>
            </a:r>
            <a:r>
              <a:rPr lang="en-US" dirty="0" err="1" smtClean="0"/>
              <a:t>alpha_k</a:t>
            </a:r>
            <a:r>
              <a:rPr lang="en-US" dirty="0" smtClean="0"/>
              <a:t> * r^(-k) , k=1,2,3,4</a:t>
            </a:r>
          </a:p>
          <a:p>
            <a:r>
              <a:rPr lang="en-US" dirty="0" smtClean="0"/>
              <a:t>//! - </a:t>
            </a:r>
            <a:r>
              <a:rPr lang="en-US" dirty="0" err="1" smtClean="0"/>
              <a:t>Orthoradial</a:t>
            </a:r>
            <a:r>
              <a:rPr lang="en-US" dirty="0" smtClean="0"/>
              <a:t> model : </a:t>
            </a:r>
            <a:r>
              <a:rPr lang="en-US" dirty="0" err="1" smtClean="0"/>
              <a:t>exp</a:t>
            </a:r>
            <a:r>
              <a:rPr lang="en-US" dirty="0" smtClean="0"/>
              <a:t>(-d^2/w0(r)) and </a:t>
            </a:r>
            <a:r>
              <a:rPr lang="en-US" dirty="0" err="1" smtClean="0"/>
              <a:t>exp</a:t>
            </a:r>
            <a:r>
              <a:rPr lang="en-US" dirty="0" smtClean="0"/>
              <a:t>(-abs(d/u0(r)))</a:t>
            </a:r>
          </a:p>
          <a:p>
            <a:r>
              <a:rPr lang="en-US" dirty="0" smtClean="0"/>
              <a:t>//!   - with w0(r) = </a:t>
            </a:r>
            <a:r>
              <a:rPr lang="en-US" dirty="0" err="1" smtClean="0"/>
              <a:t>Sum_k</a:t>
            </a:r>
            <a:r>
              <a:rPr lang="en-US" dirty="0" smtClean="0"/>
              <a:t> </a:t>
            </a:r>
            <a:r>
              <a:rPr lang="en-US" dirty="0" err="1" smtClean="0"/>
              <a:t>beta_k</a:t>
            </a:r>
            <a:r>
              <a:rPr lang="en-US" dirty="0" smtClean="0"/>
              <a:t> * r^(-k)), k=1,2,3,4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E9BA-6DDB-0C4F-8F9F-0D9D14B1A1A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771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movie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structure</a:t>
            </a:r>
            <a:r>
              <a:rPr lang="de-DE" dirty="0" smtClean="0"/>
              <a:t> but </a:t>
            </a:r>
            <a:r>
              <a:rPr lang="de-DE" dirty="0" err="1" smtClean="0"/>
              <a:t>with</a:t>
            </a:r>
            <a:r>
              <a:rPr lang="de-DE" dirty="0" smtClean="0"/>
              <a:t> 10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perihelion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 temporal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 </a:t>
            </a:r>
            <a:r>
              <a:rPr lang="de-DE" baseline="0" dirty="0" err="1" smtClean="0"/>
              <a:t>hr.</a:t>
            </a:r>
            <a:endParaRPr lang="de-DE" baseline="0" dirty="0" smtClean="0"/>
          </a:p>
          <a:p>
            <a:r>
              <a:rPr lang="de-DE" baseline="0" dirty="0" smtClean="0"/>
              <a:t>So </a:t>
            </a:r>
            <a:r>
              <a:rPr lang="de-DE" baseline="0" dirty="0" err="1" smtClean="0"/>
              <a:t>far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perfectly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reproducing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WISPR,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cadence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instruments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perihelion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phase</a:t>
            </a:r>
            <a:endParaRPr lang="de-DE" baseline="0" dirty="0" smtClean="0"/>
          </a:p>
          <a:p>
            <a:r>
              <a:rPr lang="de-DE" baseline="0" dirty="0" smtClean="0"/>
              <a:t>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</a:t>
            </a:r>
            <a:r>
              <a:rPr lang="de-DE" baseline="0" dirty="0" smtClean="0"/>
              <a:t> 1 min.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, just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computation</a:t>
            </a:r>
            <a:r>
              <a:rPr lang="de-DE" baseline="0" dirty="0" smtClean="0"/>
              <a:t> time, I am </a:t>
            </a:r>
            <a:r>
              <a:rPr lang="de-DE" baseline="0" dirty="0" err="1" smtClean="0"/>
              <a:t>showing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images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cadence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 </a:t>
            </a:r>
            <a:r>
              <a:rPr lang="de-DE" baseline="0" dirty="0" err="1" smtClean="0"/>
              <a:t>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E9BA-6DDB-0C4F-8F9F-0D9D14B1A1A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22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movie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structure</a:t>
            </a:r>
            <a:r>
              <a:rPr lang="de-DE" dirty="0" smtClean="0"/>
              <a:t> but </a:t>
            </a:r>
            <a:r>
              <a:rPr lang="de-DE" dirty="0" err="1" smtClean="0"/>
              <a:t>with</a:t>
            </a:r>
            <a:r>
              <a:rPr lang="de-DE" dirty="0" smtClean="0"/>
              <a:t> 10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perihelion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 temporal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 </a:t>
            </a:r>
            <a:r>
              <a:rPr lang="de-DE" baseline="0" dirty="0" err="1" smtClean="0"/>
              <a:t>hr.</a:t>
            </a:r>
            <a:endParaRPr lang="de-DE" baseline="0" dirty="0" smtClean="0"/>
          </a:p>
          <a:p>
            <a:r>
              <a:rPr lang="de-DE" baseline="0" dirty="0" smtClean="0"/>
              <a:t>So </a:t>
            </a:r>
            <a:r>
              <a:rPr lang="de-DE" baseline="0" dirty="0" err="1" smtClean="0"/>
              <a:t>far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perfectly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reproducing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WISPR,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cadence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instruments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perihelion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phase</a:t>
            </a:r>
            <a:endParaRPr lang="de-DE" baseline="0" dirty="0" smtClean="0"/>
          </a:p>
          <a:p>
            <a:r>
              <a:rPr lang="de-DE" baseline="0" dirty="0" smtClean="0"/>
              <a:t>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</a:t>
            </a:r>
            <a:r>
              <a:rPr lang="de-DE" baseline="0" dirty="0" smtClean="0"/>
              <a:t> 1 min.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, just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computation</a:t>
            </a:r>
            <a:r>
              <a:rPr lang="de-DE" baseline="0" dirty="0" smtClean="0"/>
              <a:t> time, I am </a:t>
            </a:r>
            <a:r>
              <a:rPr lang="de-DE" baseline="0" dirty="0" err="1" smtClean="0"/>
              <a:t>showing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images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cadence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 </a:t>
            </a:r>
            <a:r>
              <a:rPr lang="de-DE" baseline="0" dirty="0" err="1" smtClean="0"/>
              <a:t>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E9BA-6DDB-0C4F-8F9F-0D9D14B1A1A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22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00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3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9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6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9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6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6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2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0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C6B4-C5B1-8C4F-9FE8-871B745DC379}" type="datetimeFigureOut">
              <a:rPr lang="de-DE" smtClean="0"/>
              <a:t>20.02.18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E70B-5647-1842-AF8E-6DB27CA140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07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esperia.gsfc.nasa.gov/ssw/stereo/secchi/idl/scraytrace/doc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5.png"/><Relationship Id="rId6" Type="http://schemas.openxmlformats.org/officeDocument/2006/relationships/hyperlink" Target="file://localhost/Users/jrodmann/IDL/spp/synthetic_image/raytracing_wispr/movie/model_14_long_time_range.mp4" TargetMode="External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5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5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1884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sz="3300" dirty="0" smtClean="0">
                <a:solidFill>
                  <a:srgbClr val="FF0000"/>
                </a:solidFill>
                <a:latin typeface="Arial"/>
                <a:cs typeface="Arial"/>
              </a:rPr>
              <a:t>Giuseppe </a:t>
            </a:r>
            <a:r>
              <a:rPr lang="en-GB" sz="3300" dirty="0" err="1" smtClean="0">
                <a:solidFill>
                  <a:srgbClr val="FF0000"/>
                </a:solidFill>
                <a:latin typeface="Arial"/>
                <a:cs typeface="Arial"/>
              </a:rPr>
              <a:t>Nisticò</a:t>
            </a:r>
            <a:endParaRPr lang="en-GB" sz="33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GB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P. </a:t>
            </a:r>
            <a:r>
              <a:rPr lang="en-GB" dirty="0" err="1" smtClean="0">
                <a:solidFill>
                  <a:srgbClr val="FF0000"/>
                </a:solidFill>
                <a:latin typeface="Arial"/>
                <a:cs typeface="Arial"/>
              </a:rPr>
              <a:t>Liewer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, V. </a:t>
            </a:r>
            <a:r>
              <a:rPr lang="en-GB" dirty="0" err="1" smtClean="0">
                <a:solidFill>
                  <a:srgbClr val="FF0000"/>
                </a:solidFill>
                <a:latin typeface="Arial"/>
                <a:cs typeface="Arial"/>
              </a:rPr>
              <a:t>Bothmer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, A. </a:t>
            </a:r>
            <a:r>
              <a:rPr lang="en-GB" dirty="0" err="1" smtClean="0">
                <a:solidFill>
                  <a:srgbClr val="FF0000"/>
                </a:solidFill>
                <a:latin typeface="Arial"/>
                <a:cs typeface="Arial"/>
              </a:rPr>
              <a:t>Vourlidas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, </a:t>
            </a:r>
          </a:p>
          <a:p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nd thanks to A. </a:t>
            </a:r>
            <a:r>
              <a:rPr lang="en-GB" dirty="0" err="1" smtClean="0">
                <a:solidFill>
                  <a:srgbClr val="FF0000"/>
                </a:solidFill>
                <a:latin typeface="Arial"/>
                <a:cs typeface="Arial"/>
              </a:rPr>
              <a:t>Thernisien</a:t>
            </a:r>
            <a:endParaRPr lang="en-GB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56291" y="6105176"/>
            <a:ext cx="6137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err="1" smtClean="0">
                <a:solidFill>
                  <a:srgbClr val="FF0000"/>
                </a:solidFill>
                <a:latin typeface="Arial"/>
                <a:cs typeface="Arial"/>
              </a:rPr>
              <a:t>SoloHI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/WISPR Science Consortium Meeting, 21 </a:t>
            </a:r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Feb 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2018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Hampton Inn, National </a:t>
            </a:r>
            <a:r>
              <a:rPr lang="en-GB" dirty="0" err="1" smtClean="0">
                <a:solidFill>
                  <a:srgbClr val="FF0000"/>
                </a:solidFill>
                <a:latin typeface="Arial"/>
                <a:cs typeface="Arial"/>
              </a:rPr>
              <a:t>Harbor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, MD</a:t>
            </a:r>
            <a:endParaRPr lang="en-GB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a759e41db990d8df2d387286a265d79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6"/>
          <a:stretch/>
        </p:blipFill>
        <p:spPr>
          <a:xfrm>
            <a:off x="6380752" y="133680"/>
            <a:ext cx="2616200" cy="1134533"/>
          </a:xfrm>
          <a:prstGeom prst="rect">
            <a:avLst/>
          </a:prstGeom>
        </p:spPr>
      </p:pic>
      <p:pic>
        <p:nvPicPr>
          <p:cNvPr id="7" name="Bild 6" descr="PSP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" y="4902"/>
            <a:ext cx="1685842" cy="1679520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685800" y="6105176"/>
            <a:ext cx="82443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85800" y="1884934"/>
            <a:ext cx="8244305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FF00"/>
                </a:solidFill>
                <a:latin typeface="Arial"/>
                <a:cs typeface="Arial"/>
              </a:rPr>
              <a:t>Ray-</a:t>
            </a:r>
            <a:r>
              <a:rPr lang="de-DE" sz="4000" b="1" dirty="0" err="1" smtClean="0">
                <a:solidFill>
                  <a:srgbClr val="FFFF00"/>
                </a:solidFill>
                <a:latin typeface="Arial"/>
                <a:cs typeface="Arial"/>
              </a:rPr>
              <a:t>tracing</a:t>
            </a:r>
            <a:r>
              <a:rPr lang="de-DE" sz="40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4000" b="1" dirty="0" err="1" smtClean="0">
                <a:solidFill>
                  <a:srgbClr val="FFFF00"/>
                </a:solidFill>
                <a:latin typeface="Arial"/>
                <a:cs typeface="Arial"/>
              </a:rPr>
              <a:t>modeling</a:t>
            </a:r>
            <a:r>
              <a:rPr lang="de-DE" sz="40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4000" b="1" dirty="0" err="1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lang="de-DE" sz="40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4000" b="1" dirty="0" err="1" smtClean="0">
                <a:solidFill>
                  <a:srgbClr val="FFFF00"/>
                </a:solidFill>
                <a:latin typeface="Arial"/>
                <a:cs typeface="Arial"/>
              </a:rPr>
              <a:t>coronal</a:t>
            </a:r>
            <a:r>
              <a:rPr lang="de-DE" sz="40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4000" b="1" dirty="0" err="1" smtClean="0">
                <a:solidFill>
                  <a:srgbClr val="FFFF00"/>
                </a:solidFill>
                <a:latin typeface="Arial"/>
                <a:cs typeface="Arial"/>
              </a:rPr>
              <a:t>structures</a:t>
            </a:r>
            <a:r>
              <a:rPr lang="de-DE" sz="40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de-DE" sz="4000" b="1" dirty="0" err="1" smtClean="0">
                <a:solidFill>
                  <a:srgbClr val="FFFF00"/>
                </a:solidFill>
                <a:latin typeface="Arial"/>
                <a:cs typeface="Arial"/>
              </a:rPr>
              <a:t>for</a:t>
            </a:r>
            <a:r>
              <a:rPr lang="de-DE" sz="4000" b="1" dirty="0" smtClean="0">
                <a:solidFill>
                  <a:srgbClr val="FFFF00"/>
                </a:solidFill>
                <a:latin typeface="Arial"/>
                <a:cs typeface="Arial"/>
              </a:rPr>
              <a:t> PSP/WISPR</a:t>
            </a:r>
            <a:endParaRPr lang="de-DE" sz="4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76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1594" y="114231"/>
            <a:ext cx="87895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Simulation of a sphere of plasma 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imaged 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by PSP/WISPR 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Arial"/>
                <a:cs typeface="Arial"/>
              </a:rPr>
              <a:t>(model 58)</a:t>
            </a:r>
            <a:endParaRPr lang="en-GB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GB"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GB" sz="1600" dirty="0" smtClean="0">
                <a:latin typeface="Arial"/>
                <a:cs typeface="Arial"/>
              </a:rPr>
              <a:t>Coordinates: r ~</a:t>
            </a:r>
            <a:r>
              <a:rPr lang="en-GB" sz="1600" dirty="0" smtClean="0">
                <a:latin typeface="Arial"/>
                <a:cs typeface="Arial"/>
              </a:rPr>
              <a:t>15 </a:t>
            </a:r>
            <a:r>
              <a:rPr lang="en-GB" sz="1600" dirty="0" smtClean="0">
                <a:latin typeface="Arial"/>
                <a:cs typeface="Arial"/>
              </a:rPr>
              <a:t>solar radii, </a:t>
            </a:r>
            <a:r>
              <a:rPr lang="en-GB" sz="1600" dirty="0" err="1" smtClean="0">
                <a:latin typeface="Arial"/>
                <a:cs typeface="Arial"/>
              </a:rPr>
              <a:t>lat</a:t>
            </a:r>
            <a:r>
              <a:rPr lang="en-GB" sz="1600" dirty="0" smtClean="0">
                <a:latin typeface="Arial"/>
                <a:cs typeface="Arial"/>
              </a:rPr>
              <a:t>=0, and </a:t>
            </a:r>
            <a:r>
              <a:rPr lang="en-GB" sz="1600" dirty="0" err="1" smtClean="0">
                <a:latin typeface="Arial"/>
                <a:cs typeface="Arial"/>
              </a:rPr>
              <a:t>lon</a:t>
            </a:r>
            <a:r>
              <a:rPr lang="en-GB" sz="1600" dirty="0" smtClean="0">
                <a:latin typeface="Arial"/>
                <a:cs typeface="Arial"/>
              </a:rPr>
              <a:t>=270 </a:t>
            </a:r>
            <a:r>
              <a:rPr lang="en-GB" sz="1600" dirty="0" err="1" smtClean="0">
                <a:latin typeface="Arial"/>
                <a:cs typeface="Arial"/>
              </a:rPr>
              <a:t>deg</a:t>
            </a:r>
            <a:r>
              <a:rPr lang="en-GB" sz="1600" dirty="0" smtClean="0">
                <a:latin typeface="Arial"/>
                <a:cs typeface="Arial"/>
              </a:rPr>
              <a:t> in the HCI reference frame.</a:t>
            </a:r>
          </a:p>
          <a:p>
            <a:r>
              <a:rPr lang="en-GB" sz="1600" dirty="0" smtClean="0">
                <a:latin typeface="Arial"/>
                <a:cs typeface="Arial"/>
              </a:rPr>
              <a:t>Speed = 0 km/s </a:t>
            </a:r>
            <a:endParaRPr lang="en-GB" sz="1600" dirty="0">
              <a:latin typeface="Arial"/>
              <a:cs typeface="Arial"/>
            </a:endParaRPr>
          </a:p>
        </p:txBody>
      </p:sp>
      <p:pic>
        <p:nvPicPr>
          <p:cNvPr id="2" name="model_58_speed_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32002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8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del_58_speed_9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del_58_speed_30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9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5579" y="454526"/>
            <a:ext cx="723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J-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map</a:t>
            </a:r>
            <a:endParaRPr lang="de-DE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Bild 2" descr="jma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" y="1103343"/>
            <a:ext cx="8784116" cy="52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5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li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588" y="197994"/>
            <a:ext cx="9144000" cy="68580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08" y="2141710"/>
            <a:ext cx="3588801" cy="163336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94581" y="3850968"/>
            <a:ext cx="31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0774" y="5227484"/>
            <a:ext cx="79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S(t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708400" y="3880465"/>
            <a:ext cx="79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S(t</a:t>
            </a:r>
            <a:r>
              <a:rPr lang="de-DE" baseline="-25000" dirty="0"/>
              <a:t>1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60947" y="280737"/>
            <a:ext cx="8515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Determination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3D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position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fixed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in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space</a:t>
            </a:r>
            <a:endParaRPr lang="de-DE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9895" y="1056105"/>
            <a:ext cx="4104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Let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us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consider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triangles</a:t>
            </a:r>
            <a:r>
              <a:rPr lang="de-DE" dirty="0" smtClean="0">
                <a:latin typeface="Arial"/>
                <a:cs typeface="Arial"/>
              </a:rPr>
              <a:t> 0S(t</a:t>
            </a:r>
            <a:r>
              <a:rPr lang="de-DE" baseline="-25000" dirty="0" smtClean="0">
                <a:latin typeface="Arial"/>
                <a:cs typeface="Arial"/>
              </a:rPr>
              <a:t>0</a:t>
            </a:r>
            <a:r>
              <a:rPr lang="de-DE" dirty="0" smtClean="0">
                <a:latin typeface="Arial"/>
                <a:cs typeface="Arial"/>
              </a:rPr>
              <a:t>)P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OS(t</a:t>
            </a:r>
            <a:r>
              <a:rPr lang="de-DE" baseline="-25000" dirty="0" smtClean="0">
                <a:latin typeface="Arial"/>
                <a:cs typeface="Arial"/>
              </a:rPr>
              <a:t>1</a:t>
            </a:r>
            <a:r>
              <a:rPr lang="de-DE" dirty="0" smtClean="0">
                <a:latin typeface="Arial"/>
                <a:cs typeface="Arial"/>
              </a:rPr>
              <a:t>)</a:t>
            </a:r>
            <a:r>
              <a:rPr lang="de-DE" dirty="0" smtClean="0">
                <a:latin typeface="Arial"/>
                <a:cs typeface="Arial"/>
              </a:rPr>
              <a:t>P</a:t>
            </a:r>
            <a:r>
              <a:rPr lang="de-DE" dirty="0" smtClean="0">
                <a:latin typeface="Arial"/>
                <a:cs typeface="Arial"/>
              </a:rPr>
              <a:t>. </a:t>
            </a:r>
            <a:r>
              <a:rPr lang="de-DE" dirty="0" err="1" smtClean="0">
                <a:latin typeface="Arial"/>
                <a:cs typeface="Arial"/>
              </a:rPr>
              <a:t>Because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law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sines</a:t>
            </a:r>
            <a:r>
              <a:rPr lang="de-DE" dirty="0" smtClean="0">
                <a:latin typeface="Arial"/>
                <a:cs typeface="Arial"/>
              </a:rPr>
              <a:t>: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62841" y="4249797"/>
            <a:ext cx="283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/>
                <a:cs typeface="Arial"/>
              </a:rPr>
              <a:t>(Liu et al 2010, </a:t>
            </a:r>
            <a:r>
              <a:rPr lang="de-DE" dirty="0" err="1" smtClean="0">
                <a:latin typeface="Arial"/>
                <a:cs typeface="Arial"/>
              </a:rPr>
              <a:t>ApJ</a:t>
            </a:r>
            <a:r>
              <a:rPr lang="de-DE" dirty="0" smtClean="0">
                <a:latin typeface="Arial"/>
                <a:cs typeface="Arial"/>
              </a:rPr>
              <a:t>.) 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24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li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684" y="10842"/>
            <a:ext cx="9144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60381" y="3850968"/>
            <a:ext cx="31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22998" y="5187380"/>
            <a:ext cx="79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S(t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21248" y="3880465"/>
            <a:ext cx="79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S(t</a:t>
            </a:r>
            <a:r>
              <a:rPr lang="de-DE" baseline="-25000" dirty="0"/>
              <a:t>1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60947" y="280737"/>
            <a:ext cx="8515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Determination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3D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position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fixed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in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space</a:t>
            </a:r>
            <a:endParaRPr lang="de-DE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14" y="1476753"/>
            <a:ext cx="5487723" cy="73873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176890" y="3382211"/>
            <a:ext cx="4699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smtClean="0">
                <a:latin typeface="Arial"/>
                <a:cs typeface="Arial"/>
              </a:rPr>
              <a:t>Determination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azimuthal</a:t>
            </a:r>
            <a:r>
              <a:rPr lang="de-DE" dirty="0" smtClean="0">
                <a:latin typeface="Arial"/>
                <a:cs typeface="Arial"/>
              </a:rPr>
              <a:t> angle (</a:t>
            </a:r>
            <a:r>
              <a:rPr lang="de-DE" dirty="0" err="1" smtClean="0">
                <a:latin typeface="Arial"/>
                <a:cs typeface="Arial"/>
              </a:rPr>
              <a:t>measured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with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respect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to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position</a:t>
            </a:r>
            <a:r>
              <a:rPr lang="de-DE" dirty="0" smtClean="0">
                <a:latin typeface="Arial"/>
                <a:cs typeface="Arial"/>
              </a:rPr>
              <a:t> S(t</a:t>
            </a:r>
            <a:r>
              <a:rPr lang="de-DE" baseline="-25000" dirty="0" smtClean="0">
                <a:latin typeface="Arial"/>
                <a:cs typeface="Arial"/>
              </a:rPr>
              <a:t>0</a:t>
            </a:r>
            <a:r>
              <a:rPr lang="de-DE" dirty="0" smtClean="0">
                <a:latin typeface="Arial"/>
                <a:cs typeface="Arial"/>
              </a:rPr>
              <a:t>))</a:t>
            </a:r>
          </a:p>
          <a:p>
            <a:pPr algn="just"/>
            <a:endParaRPr lang="de-DE" dirty="0">
              <a:latin typeface="Arial"/>
              <a:cs typeface="Arial"/>
            </a:endParaRPr>
          </a:p>
          <a:p>
            <a:pPr algn="just"/>
            <a:r>
              <a:rPr lang="de-DE" dirty="0" smtClean="0">
                <a:latin typeface="Arial"/>
                <a:cs typeface="Arial"/>
              </a:rPr>
              <a:t>This </a:t>
            </a:r>
            <a:r>
              <a:rPr lang="de-DE" dirty="0" err="1" smtClean="0">
                <a:latin typeface="Arial"/>
                <a:cs typeface="Arial"/>
              </a:rPr>
              <a:t>is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equivalent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to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determination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longitude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13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oli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42" y="1189752"/>
            <a:ext cx="9144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0947" y="280737"/>
            <a:ext cx="8515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Determination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3D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positions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moving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radially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lang="de-DE" sz="2800" b="1" dirty="0" smtClean="0">
                <a:solidFill>
                  <a:srgbClr val="FF0000"/>
                </a:solidFill>
                <a:latin typeface="Arial"/>
                <a:cs typeface="Arial"/>
              </a:rPr>
              <a:t> uniform </a:t>
            </a:r>
            <a:r>
              <a:rPr lang="de-DE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speed</a:t>
            </a:r>
            <a:endParaRPr lang="de-DE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53789" y="1849792"/>
            <a:ext cx="3729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latin typeface="Arial"/>
                <a:cs typeface="Arial"/>
              </a:rPr>
              <a:t>3 </a:t>
            </a:r>
            <a:r>
              <a:rPr lang="de-DE" sz="2200" dirty="0" err="1" smtClean="0">
                <a:latin typeface="Arial"/>
                <a:cs typeface="Arial"/>
              </a:rPr>
              <a:t>unknown</a:t>
            </a:r>
            <a:r>
              <a:rPr lang="de-DE" sz="2200" dirty="0" smtClean="0">
                <a:latin typeface="Arial"/>
                <a:cs typeface="Arial"/>
              </a:rPr>
              <a:t> variables: </a:t>
            </a:r>
            <a:r>
              <a:rPr lang="de-DE" sz="2200" i="1" dirty="0" smtClean="0">
                <a:latin typeface="Arial"/>
                <a:cs typeface="Arial"/>
              </a:rPr>
              <a:t>r</a:t>
            </a:r>
            <a:r>
              <a:rPr lang="de-DE" sz="2200" i="1" baseline="-25000" dirty="0" smtClean="0">
                <a:latin typeface="Arial"/>
                <a:cs typeface="Arial"/>
              </a:rPr>
              <a:t>0</a:t>
            </a:r>
            <a:r>
              <a:rPr lang="de-DE" sz="2200" i="1" dirty="0" smtClean="0">
                <a:latin typeface="Arial"/>
                <a:cs typeface="Arial"/>
              </a:rPr>
              <a:t>,γ, v</a:t>
            </a:r>
            <a:endParaRPr lang="de-DE" sz="2200" i="1" baseline="-25000" dirty="0">
              <a:latin typeface="Arial"/>
              <a:cs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211" y="2670800"/>
            <a:ext cx="1919921" cy="31057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261" y="3503950"/>
            <a:ext cx="4183977" cy="25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74" y="668421"/>
            <a:ext cx="3325395" cy="66507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80190" y="1366024"/>
            <a:ext cx="422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/>
                <a:cs typeface="Arial"/>
              </a:rPr>
              <a:t>Fitting </a:t>
            </a:r>
            <a:r>
              <a:rPr lang="de-DE" sz="2400" dirty="0" err="1" smtClean="0">
                <a:solidFill>
                  <a:srgbClr val="FF0000"/>
                </a:solidFill>
                <a:latin typeface="Arial"/>
                <a:cs typeface="Arial"/>
              </a:rPr>
              <a:t>function</a:t>
            </a:r>
            <a:endParaRPr lang="de-DE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5979" y="3331765"/>
            <a:ext cx="4063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We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used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Arial"/>
                <a:cs typeface="Arial"/>
              </a:rPr>
              <a:t>MPFIT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routines</a:t>
            </a:r>
            <a:r>
              <a:rPr lang="de-DE" dirty="0" smtClean="0">
                <a:latin typeface="Arial"/>
                <a:cs typeface="Arial"/>
              </a:rPr>
              <a:t>, </a:t>
            </a:r>
            <a:r>
              <a:rPr lang="de-DE" dirty="0" err="1" smtClean="0">
                <a:latin typeface="Arial"/>
                <a:cs typeface="Arial"/>
              </a:rPr>
              <a:t>which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provide</a:t>
            </a:r>
            <a:r>
              <a:rPr lang="de-DE" dirty="0" smtClean="0">
                <a:latin typeface="Arial"/>
                <a:cs typeface="Arial"/>
              </a:rPr>
              <a:t> a robust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relatively</a:t>
            </a:r>
            <a:r>
              <a:rPr lang="de-DE" dirty="0" smtClean="0">
                <a:latin typeface="Arial"/>
                <a:cs typeface="Arial"/>
              </a:rPr>
              <a:t> fast </a:t>
            </a:r>
            <a:r>
              <a:rPr lang="de-DE" dirty="0" err="1" smtClean="0">
                <a:latin typeface="Arial"/>
                <a:cs typeface="Arial"/>
              </a:rPr>
              <a:t>way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to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perform</a:t>
            </a:r>
            <a:r>
              <a:rPr lang="de-DE" dirty="0" smtClean="0">
                <a:latin typeface="Arial"/>
                <a:cs typeface="Arial"/>
              </a:rPr>
              <a:t> least-</a:t>
            </a:r>
            <a:r>
              <a:rPr lang="de-DE" dirty="0" err="1" smtClean="0">
                <a:latin typeface="Arial"/>
                <a:cs typeface="Arial"/>
              </a:rPr>
              <a:t>squares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curve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fitting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Markwardt</a:t>
            </a:r>
            <a:r>
              <a:rPr lang="de-DE" dirty="0" smtClean="0"/>
              <a:t> et al. 2009)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9" y="5669546"/>
            <a:ext cx="3720013" cy="38902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73" y="5025857"/>
            <a:ext cx="2721139" cy="322847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" y="2031197"/>
            <a:ext cx="4561126" cy="69541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Bild 8" descr="distance_alph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5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594949" y="254001"/>
            <a:ext cx="3916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Fitting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analysis</a:t>
            </a:r>
            <a:endParaRPr lang="de-DE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de-DE" sz="2000" dirty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Case: </a:t>
            </a:r>
            <a:r>
              <a:rPr lang="de-DE" sz="2000" dirty="0" err="1" smtClean="0">
                <a:latin typeface="Arial"/>
                <a:cs typeface="Arial"/>
              </a:rPr>
              <a:t>plasma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sphere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at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rest</a:t>
            </a:r>
            <a:endParaRPr lang="de-DE" sz="2000" dirty="0" smtClean="0">
              <a:latin typeface="Arial"/>
              <a:cs typeface="Arial"/>
            </a:endParaRPr>
          </a:p>
          <a:p>
            <a:endParaRPr lang="de-DE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de-DE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Bild 3" descr="datacube_img_model_58_fixed.s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8" y="254001"/>
            <a:ext cx="5234213" cy="3489475"/>
          </a:xfrm>
          <a:prstGeom prst="rect">
            <a:avLst/>
          </a:prstGeom>
        </p:spPr>
      </p:pic>
      <p:pic>
        <p:nvPicPr>
          <p:cNvPr id="5" name="Bild 4" descr="datacube_img_model_58_fixed.sav_free_spe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1" y="3315854"/>
            <a:ext cx="5313219" cy="354214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870222" y="1885217"/>
            <a:ext cx="316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/>
                <a:cs typeface="Arial"/>
                <a:sym typeface="Wingdings"/>
              </a:rPr>
              <a:t> </a:t>
            </a:r>
            <a:r>
              <a:rPr lang="de-DE" dirty="0" smtClean="0">
                <a:latin typeface="Arial"/>
                <a:cs typeface="Arial"/>
              </a:rPr>
              <a:t>Speed </a:t>
            </a:r>
            <a:r>
              <a:rPr lang="de-DE" dirty="0" err="1" smtClean="0">
                <a:latin typeface="Arial"/>
                <a:cs typeface="Arial"/>
              </a:rPr>
              <a:t>constant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70222" y="5048955"/>
            <a:ext cx="316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/>
                <a:cs typeface="Arial"/>
                <a:sym typeface="Wingdings"/>
              </a:rPr>
              <a:t> </a:t>
            </a:r>
            <a:r>
              <a:rPr lang="de-DE" dirty="0" smtClean="0">
                <a:latin typeface="Arial"/>
                <a:cs typeface="Arial"/>
              </a:rPr>
              <a:t>Speed </a:t>
            </a:r>
            <a:r>
              <a:rPr lang="de-DE" dirty="0" err="1" smtClean="0">
                <a:latin typeface="Arial"/>
                <a:cs typeface="Arial"/>
              </a:rPr>
              <a:t>as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free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parameter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to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be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determined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25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atacube_img_model_58_speed1.s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18"/>
            <a:ext cx="4731421" cy="3154280"/>
          </a:xfrm>
          <a:prstGeom prst="rect">
            <a:avLst/>
          </a:prstGeom>
        </p:spPr>
      </p:pic>
      <p:pic>
        <p:nvPicPr>
          <p:cNvPr id="3" name="Bild 2" descr="datacube_img_model_58_speed2.s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45" y="273911"/>
            <a:ext cx="4731421" cy="3154280"/>
          </a:xfrm>
          <a:prstGeom prst="rect">
            <a:avLst/>
          </a:prstGeom>
        </p:spPr>
      </p:pic>
      <p:pic>
        <p:nvPicPr>
          <p:cNvPr id="4" name="Bild 3" descr="datacube_img_model_58_speed3.sa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44" y="3737821"/>
            <a:ext cx="4731421" cy="3154280"/>
          </a:xfrm>
          <a:prstGeom prst="rect">
            <a:avLst/>
          </a:prstGeom>
        </p:spPr>
      </p:pic>
      <p:pic>
        <p:nvPicPr>
          <p:cNvPr id="5" name="Bild 4" descr="datacube_img_model_58_speed4.sa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32" y="3740087"/>
            <a:ext cx="4731421" cy="31542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98219" y="-67246"/>
            <a:ext cx="191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/>
                <a:cs typeface="Arial"/>
              </a:rPr>
              <a:t>Speed ≈ 24 km/s</a:t>
            </a:r>
            <a:endParaRPr lang="de-DE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76620" y="-49828"/>
            <a:ext cx="197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/>
                <a:cs typeface="Arial"/>
              </a:rPr>
              <a:t>Speed ≈  72 km/s</a:t>
            </a:r>
            <a:endParaRPr lang="de-DE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83730" y="3440272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/>
                <a:cs typeface="Arial"/>
              </a:rPr>
              <a:t>Speed </a:t>
            </a:r>
            <a:r>
              <a:rPr lang="de-DE" dirty="0">
                <a:solidFill>
                  <a:srgbClr val="FF0000"/>
                </a:solidFill>
                <a:latin typeface="Arial"/>
                <a:cs typeface="Arial"/>
              </a:rPr>
              <a:t>≈ </a:t>
            </a:r>
            <a:r>
              <a:rPr lang="de-DE" dirty="0" smtClean="0">
                <a:solidFill>
                  <a:srgbClr val="FF0000"/>
                </a:solidFill>
                <a:latin typeface="Arial"/>
                <a:cs typeface="Arial"/>
              </a:rPr>
              <a:t>121 km/s </a:t>
            </a:r>
            <a:endParaRPr lang="de-DE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62130" y="3368489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/>
                <a:cs typeface="Arial"/>
              </a:rPr>
              <a:t>Speed </a:t>
            </a:r>
            <a:r>
              <a:rPr lang="de-DE" dirty="0">
                <a:solidFill>
                  <a:srgbClr val="FF0000"/>
                </a:solidFill>
                <a:latin typeface="Arial"/>
                <a:cs typeface="Arial"/>
              </a:rPr>
              <a:t>≈ </a:t>
            </a:r>
            <a:r>
              <a:rPr lang="de-DE" dirty="0" smtClean="0">
                <a:solidFill>
                  <a:srgbClr val="FF0000"/>
                </a:solidFill>
                <a:latin typeface="Arial"/>
                <a:cs typeface="Arial"/>
              </a:rPr>
              <a:t>241 km/s </a:t>
            </a:r>
            <a:endParaRPr lang="de-DE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0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27304" y="-53694"/>
            <a:ext cx="8178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Main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purpose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just"/>
            <a:endParaRPr lang="de-DE"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/>
            <a:r>
              <a:rPr lang="de-DE" sz="2400" dirty="0" err="1" smtClean="0">
                <a:latin typeface="Arial"/>
                <a:cs typeface="Arial"/>
              </a:rPr>
              <a:t>To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>
                <a:latin typeface="Arial"/>
                <a:cs typeface="Arial"/>
              </a:rPr>
              <a:t>a</a:t>
            </a:r>
            <a:r>
              <a:rPr lang="de-DE" sz="2400" dirty="0" err="1" smtClean="0">
                <a:latin typeface="Arial"/>
                <a:cs typeface="Arial"/>
              </a:rPr>
              <a:t>nticipate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future</a:t>
            </a:r>
            <a:r>
              <a:rPr lang="de-DE" sz="2400" dirty="0">
                <a:latin typeface="Arial"/>
                <a:cs typeface="Arial"/>
              </a:rPr>
              <a:t> </a:t>
            </a:r>
            <a:r>
              <a:rPr lang="de-DE" sz="2400" dirty="0" smtClean="0">
                <a:latin typeface="Arial"/>
                <a:cs typeface="Arial"/>
              </a:rPr>
              <a:t>PSP/WISPR </a:t>
            </a:r>
            <a:r>
              <a:rPr lang="de-DE" sz="2400" dirty="0" err="1" smtClean="0">
                <a:latin typeface="Arial"/>
                <a:cs typeface="Arial"/>
              </a:rPr>
              <a:t>data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by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simulating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observations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of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coronal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structures</a:t>
            </a:r>
            <a:endParaRPr lang="de-DE" sz="2400" dirty="0" smtClean="0">
              <a:latin typeface="Arial"/>
              <a:cs typeface="Arial"/>
            </a:endParaRPr>
          </a:p>
          <a:p>
            <a:pPr algn="just"/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12" name="Bild 11" descr="wispr_fo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3" y="1617368"/>
            <a:ext cx="8474699" cy="50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8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atacube_img_model_58_speed3.sav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33"/>
            <a:ext cx="4731421" cy="3154280"/>
          </a:xfrm>
          <a:prstGeom prst="rect">
            <a:avLst/>
          </a:prstGeom>
        </p:spPr>
      </p:pic>
      <p:pic>
        <p:nvPicPr>
          <p:cNvPr id="3" name="Bild 2" descr="datacube_img_model_58_speed3.sav_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79" y="3703720"/>
            <a:ext cx="4731421" cy="3154280"/>
          </a:xfrm>
          <a:prstGeom prst="rect">
            <a:avLst/>
          </a:prstGeom>
        </p:spPr>
      </p:pic>
      <p:pic>
        <p:nvPicPr>
          <p:cNvPr id="4" name="Bild 3" descr="datacube_img_model_58_speed3.sav_2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" y="3715757"/>
            <a:ext cx="4731421" cy="3154280"/>
          </a:xfrm>
          <a:prstGeom prst="rect">
            <a:avLst/>
          </a:prstGeom>
        </p:spPr>
      </p:pic>
      <p:pic>
        <p:nvPicPr>
          <p:cNvPr id="5" name="Bild 4" descr="datacube_img_model_58_speed3.sav_1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00" y="592531"/>
            <a:ext cx="4731421" cy="31542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5223" y="70557"/>
            <a:ext cx="815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Case: </a:t>
            </a:r>
            <a:r>
              <a:rPr lang="de-DE" sz="2000" b="1" dirty="0" err="1" smtClean="0">
                <a:solidFill>
                  <a:srgbClr val="FF0000"/>
                </a:solidFill>
              </a:rPr>
              <a:t>plasma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sphere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at</a:t>
            </a:r>
            <a:r>
              <a:rPr lang="de-DE" sz="2000" b="1" dirty="0" smtClean="0">
                <a:solidFill>
                  <a:srgbClr val="FF0000"/>
                </a:solidFill>
              </a:rPr>
              <a:t>  ≈241 km/s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ntensity_vs_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4563" cy="3469708"/>
          </a:xfrm>
          <a:prstGeom prst="rect">
            <a:avLst/>
          </a:prstGeom>
        </p:spPr>
      </p:pic>
      <p:pic>
        <p:nvPicPr>
          <p:cNvPr id="2" name="Bild 1" descr="intensity_vs_dist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81" y="3127770"/>
            <a:ext cx="5725019" cy="381667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743224" y="259054"/>
            <a:ext cx="431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Intensity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variation</a:t>
            </a:r>
            <a:endParaRPr lang="de-DE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19891" y="1099445"/>
            <a:ext cx="331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/>
                <a:cs typeface="Arial"/>
                <a:sym typeface="Wingdings"/>
              </a:rPr>
              <a:t> </a:t>
            </a:r>
            <a:r>
              <a:rPr lang="de-DE" sz="2000" dirty="0" err="1" smtClean="0">
                <a:latin typeface="Arial"/>
                <a:cs typeface="Arial"/>
                <a:sym typeface="Wingdings"/>
              </a:rPr>
              <a:t>Intensity</a:t>
            </a:r>
            <a:r>
              <a:rPr lang="de-DE" sz="2000" dirty="0" smtClean="0">
                <a:latin typeface="Arial"/>
                <a:cs typeface="Arial"/>
                <a:sym typeface="Wingdings"/>
              </a:rPr>
              <a:t> vs. time</a:t>
            </a:r>
            <a:endParaRPr lang="de-DE" sz="2000" dirty="0">
              <a:latin typeface="Arial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3979334"/>
            <a:ext cx="3626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Arial"/>
                <a:cs typeface="Arial"/>
              </a:rPr>
              <a:t>Intensity</a:t>
            </a:r>
            <a:r>
              <a:rPr lang="de-DE" sz="2000" dirty="0" smtClean="0">
                <a:latin typeface="Arial"/>
                <a:cs typeface="Arial"/>
              </a:rPr>
              <a:t> vs. </a:t>
            </a:r>
            <a:r>
              <a:rPr lang="de-DE" sz="2000" dirty="0" err="1" smtClean="0">
                <a:latin typeface="Arial"/>
                <a:cs typeface="Arial"/>
              </a:rPr>
              <a:t>Distance</a:t>
            </a:r>
            <a:r>
              <a:rPr lang="de-DE" sz="2000" dirty="0" smtClean="0">
                <a:latin typeface="Arial"/>
                <a:cs typeface="Arial"/>
              </a:rPr>
              <a:t> PSP</a:t>
            </a:r>
            <a:r>
              <a:rPr lang="de-DE" sz="2000" dirty="0" smtClean="0">
                <a:latin typeface="Arial"/>
                <a:cs typeface="Arial"/>
              </a:rPr>
              <a:t>-</a:t>
            </a:r>
            <a:r>
              <a:rPr lang="de-DE" sz="2000" dirty="0" smtClean="0">
                <a:latin typeface="Arial"/>
                <a:cs typeface="Arial"/>
              </a:rPr>
              <a:t>plasma </a:t>
            </a:r>
            <a:r>
              <a:rPr lang="de-DE" sz="2000" dirty="0" err="1" smtClean="0">
                <a:latin typeface="Arial"/>
                <a:cs typeface="Arial"/>
              </a:rPr>
              <a:t>sphere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smtClean="0">
                <a:latin typeface="Arial"/>
                <a:cs typeface="Arial"/>
                <a:sym typeface="Wingdings"/>
              </a:rPr>
              <a:t></a:t>
            </a:r>
            <a:endParaRPr lang="de-DE" sz="2000" dirty="0">
              <a:latin typeface="Arial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1111" y="4854222"/>
            <a:ext cx="3146778" cy="175432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de-DE" dirty="0" smtClean="0">
                <a:latin typeface="Arial"/>
                <a:cs typeface="Arial"/>
              </a:rPr>
              <a:t>In real </a:t>
            </a:r>
            <a:r>
              <a:rPr lang="de-DE" dirty="0" err="1" smtClean="0">
                <a:latin typeface="Arial"/>
                <a:cs typeface="Arial"/>
              </a:rPr>
              <a:t>observations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we</a:t>
            </a:r>
            <a:r>
              <a:rPr lang="de-DE" dirty="0" smtClean="0">
                <a:latin typeface="Arial"/>
                <a:cs typeface="Arial"/>
              </a:rPr>
              <a:t> must </a:t>
            </a:r>
            <a:r>
              <a:rPr lang="de-DE" dirty="0" err="1" smtClean="0">
                <a:latin typeface="Arial"/>
                <a:cs typeface="Arial"/>
              </a:rPr>
              <a:t>take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care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variations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background</a:t>
            </a:r>
            <a:r>
              <a:rPr lang="de-DE" dirty="0" smtClean="0">
                <a:latin typeface="Arial"/>
                <a:cs typeface="Arial"/>
              </a:rPr>
              <a:t> due </a:t>
            </a:r>
            <a:r>
              <a:rPr lang="de-DE" dirty="0" err="1" smtClean="0">
                <a:latin typeface="Arial"/>
                <a:cs typeface="Arial"/>
              </a:rPr>
              <a:t>to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LoS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changes</a:t>
            </a:r>
            <a:r>
              <a:rPr lang="de-DE" dirty="0" smtClean="0">
                <a:latin typeface="Arial"/>
                <a:cs typeface="Arial"/>
              </a:rPr>
              <a:t>,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variation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density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distribution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smtClean="0">
                <a:latin typeface="Arial"/>
                <a:cs typeface="Arial"/>
              </a:rPr>
              <a:t>(e.g. CME)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04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4842" y="467895"/>
            <a:ext cx="8442158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Conclusions</a:t>
            </a:r>
            <a:endParaRPr lang="de-DE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de-DE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400" dirty="0" err="1" smtClean="0">
                <a:latin typeface="Arial"/>
                <a:cs typeface="Arial"/>
              </a:rPr>
              <a:t>We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created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some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synthetic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images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of</a:t>
            </a:r>
            <a:r>
              <a:rPr lang="de-DE" sz="2400" dirty="0" smtClean="0">
                <a:latin typeface="Arial"/>
                <a:cs typeface="Arial"/>
              </a:rPr>
              <a:t> PSP/WISPR1 </a:t>
            </a:r>
            <a:r>
              <a:rPr lang="de-DE" sz="2400" dirty="0" err="1" smtClean="0">
                <a:latin typeface="Arial"/>
                <a:cs typeface="Arial"/>
              </a:rPr>
              <a:t>using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Raytracing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tools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and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considering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the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effective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orbit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of</a:t>
            </a:r>
            <a:r>
              <a:rPr lang="de-DE" sz="2400" dirty="0" smtClean="0">
                <a:latin typeface="Arial"/>
                <a:cs typeface="Arial"/>
              </a:rPr>
              <a:t> PSP</a:t>
            </a:r>
          </a:p>
          <a:p>
            <a:pPr marL="342900" indent="-342900">
              <a:buFont typeface="Arial"/>
              <a:buChar char="•"/>
            </a:pPr>
            <a:endParaRPr lang="de-DE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400" dirty="0" smtClean="0">
                <a:latin typeface="Arial"/>
                <a:cs typeface="Arial"/>
              </a:rPr>
              <a:t>Fitting </a:t>
            </a:r>
            <a:r>
              <a:rPr lang="de-DE" sz="2400" dirty="0" err="1" smtClean="0">
                <a:latin typeface="Arial"/>
                <a:cs typeface="Arial"/>
              </a:rPr>
              <a:t>analysis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of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tracks</a:t>
            </a:r>
            <a:r>
              <a:rPr lang="de-DE" sz="2400" dirty="0" smtClean="0">
                <a:latin typeface="Arial"/>
                <a:cs typeface="Arial"/>
              </a:rPr>
              <a:t> in J-</a:t>
            </a:r>
            <a:r>
              <a:rPr lang="de-DE" sz="2400" dirty="0" err="1" smtClean="0">
                <a:latin typeface="Arial"/>
                <a:cs typeface="Arial"/>
              </a:rPr>
              <a:t>map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can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used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for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the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determination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of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the</a:t>
            </a:r>
            <a:r>
              <a:rPr lang="de-DE" sz="2400" dirty="0" smtClean="0">
                <a:latin typeface="Arial"/>
                <a:cs typeface="Arial"/>
              </a:rPr>
              <a:t> 3D </a:t>
            </a:r>
            <a:r>
              <a:rPr lang="de-DE" sz="2400" dirty="0" err="1" smtClean="0">
                <a:latin typeface="Arial"/>
                <a:cs typeface="Arial"/>
              </a:rPr>
              <a:t>position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of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coronal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feature</a:t>
            </a:r>
            <a:r>
              <a:rPr lang="de-DE" sz="2400" dirty="0" smtClean="0">
                <a:latin typeface="Arial"/>
                <a:cs typeface="Arial"/>
              </a:rPr>
              <a:t> (still </a:t>
            </a:r>
            <a:r>
              <a:rPr lang="de-DE" sz="2400" dirty="0" err="1" smtClean="0">
                <a:latin typeface="Arial"/>
                <a:cs typeface="Arial"/>
              </a:rPr>
              <a:t>uncertain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for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features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moving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with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constant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speed</a:t>
            </a:r>
            <a:r>
              <a:rPr lang="de-DE" sz="2400" dirty="0" smtClean="0">
                <a:latin typeface="Arial"/>
                <a:cs typeface="Arial"/>
              </a:rPr>
              <a:t>. </a:t>
            </a:r>
            <a:r>
              <a:rPr lang="de-DE" sz="2400" dirty="0" err="1" smtClean="0">
                <a:latin typeface="Arial"/>
                <a:cs typeface="Arial"/>
              </a:rPr>
              <a:t>Maybe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more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data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with</a:t>
            </a:r>
            <a:r>
              <a:rPr lang="de-DE" sz="2400" dirty="0" smtClean="0">
                <a:latin typeface="Arial"/>
                <a:cs typeface="Arial"/>
              </a:rPr>
              <a:t> WISPR-2)</a:t>
            </a:r>
            <a:endParaRPr lang="de-DE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de-DE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400" dirty="0" smtClean="0">
                <a:latin typeface="Arial"/>
                <a:cs typeface="Arial"/>
              </a:rPr>
              <a:t>Analysis </a:t>
            </a:r>
            <a:r>
              <a:rPr lang="de-DE" sz="2400" dirty="0" err="1" smtClean="0">
                <a:latin typeface="Arial"/>
                <a:cs typeface="Arial"/>
              </a:rPr>
              <a:t>of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the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intensity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variations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may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useful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for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the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determinantion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of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distances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from</a:t>
            </a:r>
            <a:r>
              <a:rPr lang="de-DE" sz="2400" dirty="0" smtClean="0">
                <a:latin typeface="Arial"/>
                <a:cs typeface="Arial"/>
              </a:rPr>
              <a:t> PSP</a:t>
            </a:r>
          </a:p>
          <a:p>
            <a:pPr marL="342900" indent="-342900">
              <a:buFont typeface="Arial"/>
              <a:buChar char="•"/>
            </a:pPr>
            <a:endParaRPr lang="de-DE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400" dirty="0" smtClean="0">
                <a:latin typeface="Arial"/>
                <a:cs typeface="Arial"/>
              </a:rPr>
              <a:t>The </a:t>
            </a:r>
            <a:r>
              <a:rPr lang="de-DE" sz="2400" dirty="0" err="1" smtClean="0">
                <a:latin typeface="Arial"/>
                <a:cs typeface="Arial"/>
              </a:rPr>
              <a:t>fitting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analysis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should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adapted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for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features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corotating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with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the</a:t>
            </a:r>
            <a:r>
              <a:rPr lang="de-DE" sz="2400" dirty="0" smtClean="0">
                <a:latin typeface="Arial"/>
                <a:cs typeface="Arial"/>
              </a:rPr>
              <a:t> Sun (e.g. </a:t>
            </a:r>
            <a:r>
              <a:rPr lang="de-DE" sz="2400" dirty="0" err="1" smtClean="0">
                <a:latin typeface="Arial"/>
                <a:cs typeface="Arial"/>
              </a:rPr>
              <a:t>streamers</a:t>
            </a:r>
            <a:r>
              <a:rPr lang="de-DE" sz="2400" dirty="0" smtClean="0">
                <a:latin typeface="Arial"/>
                <a:cs typeface="Arial"/>
              </a:rPr>
              <a:t>)</a:t>
            </a:r>
            <a:endParaRPr lang="de-DE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41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079973" y="5517411"/>
            <a:ext cx="1069502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  <a:latin typeface="Arial"/>
                <a:cs typeface="Arial"/>
              </a:rPr>
              <a:t>CMEs, </a:t>
            </a:r>
            <a:r>
              <a:rPr lang="de-DE" sz="1200" dirty="0" err="1" smtClean="0">
                <a:solidFill>
                  <a:srgbClr val="0000FF"/>
                </a:solidFill>
                <a:latin typeface="Arial"/>
                <a:cs typeface="Arial"/>
              </a:rPr>
              <a:t>jets</a:t>
            </a:r>
            <a:r>
              <a:rPr lang="de-DE" sz="120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de-DE" sz="1200" dirty="0" err="1" smtClean="0">
                <a:solidFill>
                  <a:srgbClr val="0000FF"/>
                </a:solidFill>
                <a:latin typeface="Arial"/>
                <a:cs typeface="Arial"/>
              </a:rPr>
              <a:t>prominences</a:t>
            </a:r>
            <a:endParaRPr lang="de-DE" sz="1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90318" y="5227045"/>
            <a:ext cx="1470524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0000FF"/>
                </a:solidFill>
                <a:latin typeface="Arial"/>
                <a:cs typeface="Arial"/>
              </a:rPr>
              <a:t>Helmet</a:t>
            </a:r>
            <a:r>
              <a:rPr lang="de-DE" sz="12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  <a:latin typeface="Arial"/>
                <a:cs typeface="Arial"/>
              </a:rPr>
              <a:t>streamers</a:t>
            </a:r>
            <a:r>
              <a:rPr lang="de-DE" sz="120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de-DE" sz="1200" dirty="0" err="1" smtClean="0">
                <a:solidFill>
                  <a:srgbClr val="0000FF"/>
                </a:solidFill>
                <a:latin typeface="Arial"/>
                <a:cs typeface="Arial"/>
              </a:rPr>
              <a:t>coronal</a:t>
            </a:r>
            <a:r>
              <a:rPr lang="de-DE" sz="12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  <a:latin typeface="Arial"/>
                <a:cs typeface="Arial"/>
              </a:rPr>
              <a:t>funnels</a:t>
            </a:r>
            <a:endParaRPr lang="de-DE" sz="1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7304" y="-53694"/>
            <a:ext cx="8178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Main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purpose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just"/>
            <a:endParaRPr lang="de-DE"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/>
            <a:r>
              <a:rPr lang="de-DE" sz="2400" dirty="0" err="1" smtClean="0">
                <a:latin typeface="Arial"/>
                <a:cs typeface="Arial"/>
              </a:rPr>
              <a:t>To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>
                <a:latin typeface="Arial"/>
                <a:cs typeface="Arial"/>
              </a:rPr>
              <a:t>a</a:t>
            </a:r>
            <a:r>
              <a:rPr lang="de-DE" sz="2400" dirty="0" err="1" smtClean="0">
                <a:latin typeface="Arial"/>
                <a:cs typeface="Arial"/>
              </a:rPr>
              <a:t>nticipate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future</a:t>
            </a:r>
            <a:r>
              <a:rPr lang="de-DE" sz="2400" dirty="0">
                <a:latin typeface="Arial"/>
                <a:cs typeface="Arial"/>
              </a:rPr>
              <a:t> </a:t>
            </a:r>
            <a:r>
              <a:rPr lang="de-DE" sz="2400" dirty="0" smtClean="0">
                <a:latin typeface="Arial"/>
                <a:cs typeface="Arial"/>
              </a:rPr>
              <a:t>PSP/</a:t>
            </a:r>
            <a:r>
              <a:rPr lang="de-DE" sz="2400" dirty="0" smtClean="0">
                <a:latin typeface="Arial"/>
                <a:cs typeface="Arial"/>
              </a:rPr>
              <a:t>WISPR </a:t>
            </a:r>
            <a:r>
              <a:rPr lang="de-DE" sz="2400" dirty="0" err="1" smtClean="0">
                <a:latin typeface="Arial"/>
                <a:cs typeface="Arial"/>
              </a:rPr>
              <a:t>data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by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simulating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observations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of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coronal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structures</a:t>
            </a:r>
            <a:endParaRPr lang="de-DE" sz="2400" dirty="0" smtClean="0">
              <a:latin typeface="Arial"/>
              <a:cs typeface="Arial"/>
            </a:endParaRPr>
          </a:p>
          <a:p>
            <a:pPr algn="just"/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35917" y="5537722"/>
            <a:ext cx="1069502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  <a:latin typeface="Arial"/>
                <a:cs typeface="Arial"/>
              </a:rPr>
              <a:t>Wave </a:t>
            </a:r>
            <a:r>
              <a:rPr lang="de-DE" sz="1200" dirty="0" err="1" smtClean="0">
                <a:solidFill>
                  <a:srgbClr val="0000FF"/>
                </a:solidFill>
                <a:latin typeface="Arial"/>
                <a:cs typeface="Arial"/>
              </a:rPr>
              <a:t>phenomena</a:t>
            </a:r>
            <a:endParaRPr lang="de-DE" sz="1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8" name="Bild 7" descr="wispr_fov_24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1" y="1673812"/>
            <a:ext cx="8474699" cy="50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5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33725" y="143906"/>
            <a:ext cx="85696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Strategy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endParaRPr lang="de-DE" sz="2000" dirty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Development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IDL </a:t>
            </a:r>
            <a:r>
              <a:rPr lang="de-DE" sz="2000" dirty="0" err="1" smtClean="0">
                <a:latin typeface="Arial"/>
                <a:cs typeface="Arial"/>
              </a:rPr>
              <a:t>routines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exploiting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existing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packages</a:t>
            </a:r>
            <a:r>
              <a:rPr lang="de-DE" sz="2000" dirty="0" smtClean="0">
                <a:latin typeface="Arial"/>
                <a:cs typeface="Arial"/>
              </a:rPr>
              <a:t> in SSW.</a:t>
            </a:r>
          </a:p>
          <a:p>
            <a:endParaRPr lang="de-DE" sz="2000" dirty="0" smtClean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SUNSPICE  </a:t>
            </a:r>
            <a:r>
              <a:rPr lang="de-DE" sz="2000" dirty="0" err="1" smtClean="0">
                <a:latin typeface="Arial"/>
                <a:cs typeface="Arial"/>
              </a:rPr>
              <a:t>for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PSP </a:t>
            </a:r>
            <a:r>
              <a:rPr lang="de-DE" sz="2000" dirty="0" err="1" smtClean="0">
                <a:latin typeface="Arial"/>
                <a:cs typeface="Arial"/>
              </a:rPr>
              <a:t>trajectory</a:t>
            </a:r>
            <a:r>
              <a:rPr lang="de-DE" sz="2000" dirty="0" smtClean="0">
                <a:latin typeface="Arial"/>
                <a:cs typeface="Arial"/>
              </a:rPr>
              <a:t> (</a:t>
            </a:r>
            <a:r>
              <a:rPr lang="de-DE" sz="2000" dirty="0" err="1" smtClean="0">
                <a:latin typeface="Arial"/>
                <a:cs typeface="Arial"/>
              </a:rPr>
              <a:t>position</a:t>
            </a:r>
            <a:r>
              <a:rPr lang="de-DE" sz="2000" dirty="0" smtClean="0">
                <a:latin typeface="Arial"/>
                <a:cs typeface="Arial"/>
              </a:rPr>
              <a:t>, </a:t>
            </a:r>
            <a:r>
              <a:rPr lang="de-DE" sz="2000" dirty="0" err="1" smtClean="0">
                <a:latin typeface="Arial"/>
                <a:cs typeface="Arial"/>
              </a:rPr>
              <a:t>speed</a:t>
            </a:r>
            <a:r>
              <a:rPr lang="de-DE" sz="2000" dirty="0" smtClean="0">
                <a:latin typeface="Arial"/>
                <a:cs typeface="Arial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endParaRPr lang="de-DE" sz="2000" dirty="0" smtClean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The World </a:t>
            </a:r>
            <a:r>
              <a:rPr lang="de-DE" sz="2000" dirty="0" err="1">
                <a:latin typeface="Arial"/>
                <a:cs typeface="Arial"/>
              </a:rPr>
              <a:t>C</a:t>
            </a:r>
            <a:r>
              <a:rPr lang="de-DE" sz="2000" dirty="0" err="1" smtClean="0">
                <a:latin typeface="Arial"/>
                <a:cs typeface="Arial"/>
              </a:rPr>
              <a:t>oordinate</a:t>
            </a:r>
            <a:r>
              <a:rPr lang="de-DE" sz="2000" dirty="0" smtClean="0">
                <a:latin typeface="Arial"/>
                <a:cs typeface="Arial"/>
              </a:rPr>
              <a:t> Systems (WCS) </a:t>
            </a:r>
            <a:r>
              <a:rPr lang="de-DE" sz="2000" dirty="0" err="1" smtClean="0">
                <a:latin typeface="Arial"/>
                <a:cs typeface="Arial"/>
              </a:rPr>
              <a:t>to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define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coordinates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for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image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and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simulate</a:t>
            </a:r>
            <a:r>
              <a:rPr lang="de-DE" sz="2000" dirty="0" smtClean="0">
                <a:latin typeface="Arial"/>
                <a:cs typeface="Arial"/>
              </a:rPr>
              <a:t> a WISPR FITS </a:t>
            </a:r>
            <a:r>
              <a:rPr lang="de-DE" sz="2000" dirty="0" err="1" smtClean="0">
                <a:latin typeface="Arial"/>
                <a:cs typeface="Arial"/>
              </a:rPr>
              <a:t>header</a:t>
            </a:r>
            <a:r>
              <a:rPr lang="de-DE" sz="2000" dirty="0" smtClean="0">
                <a:latin typeface="Arial"/>
                <a:cs typeface="Arial"/>
              </a:rPr>
              <a:t> (also </a:t>
            </a:r>
            <a:r>
              <a:rPr lang="de-DE" sz="2000" dirty="0" err="1" smtClean="0">
                <a:latin typeface="Arial"/>
                <a:cs typeface="Arial"/>
              </a:rPr>
              <a:t>based</a:t>
            </a:r>
            <a:r>
              <a:rPr lang="de-DE" sz="2000" dirty="0" smtClean="0">
                <a:latin typeface="Arial"/>
                <a:cs typeface="Arial"/>
              </a:rPr>
              <a:t>  on a </a:t>
            </a:r>
            <a:r>
              <a:rPr lang="de-DE" sz="2000" dirty="0" err="1" smtClean="0">
                <a:latin typeface="Arial"/>
                <a:cs typeface="Arial"/>
              </a:rPr>
              <a:t>typical</a:t>
            </a:r>
            <a:r>
              <a:rPr lang="de-DE" sz="2000" dirty="0" smtClean="0">
                <a:latin typeface="Arial"/>
                <a:cs typeface="Arial"/>
              </a:rPr>
              <a:t> STEREO-HI </a:t>
            </a:r>
            <a:r>
              <a:rPr lang="de-DE" sz="2000" dirty="0" err="1" smtClean="0">
                <a:latin typeface="Arial"/>
                <a:cs typeface="Arial"/>
              </a:rPr>
              <a:t>data</a:t>
            </a:r>
            <a:r>
              <a:rPr lang="de-DE" sz="2000" dirty="0" smtClean="0">
                <a:latin typeface="Arial"/>
                <a:cs typeface="Arial"/>
              </a:rPr>
              <a:t>) </a:t>
            </a:r>
          </a:p>
          <a:p>
            <a:pPr lvl="1"/>
            <a:r>
              <a:rPr lang="de-DE" sz="2000" dirty="0" smtClean="0">
                <a:latin typeface="Arial"/>
                <a:cs typeface="Arial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de-DE" sz="2000" dirty="0" err="1" smtClean="0">
                <a:latin typeface="Arial"/>
                <a:cs typeface="Arial"/>
              </a:rPr>
              <a:t>Raytracing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tool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for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solar </a:t>
            </a:r>
            <a:r>
              <a:rPr lang="de-DE" sz="2000" dirty="0" err="1" smtClean="0">
                <a:latin typeface="Arial"/>
                <a:cs typeface="Arial"/>
              </a:rPr>
              <a:t>corona</a:t>
            </a:r>
            <a:r>
              <a:rPr lang="de-DE" sz="2000" dirty="0" smtClean="0">
                <a:latin typeface="Arial"/>
                <a:cs typeface="Arial"/>
              </a:rPr>
              <a:t> (</a:t>
            </a:r>
            <a:r>
              <a:rPr lang="de-DE" sz="2000" dirty="0" err="1" smtClean="0">
                <a:latin typeface="Arial"/>
                <a:cs typeface="Arial"/>
              </a:rPr>
              <a:t>Thernisien</a:t>
            </a:r>
            <a:r>
              <a:rPr lang="de-DE" sz="2000" dirty="0" smtClean="0">
                <a:latin typeface="Arial"/>
                <a:cs typeface="Arial"/>
              </a:rPr>
              <a:t> et al. 2004)</a:t>
            </a:r>
            <a:endParaRPr lang="de-DE" sz="2000" dirty="0" smtClean="0">
              <a:latin typeface="Arial"/>
              <a:cs typeface="Arial"/>
            </a:endParaRPr>
          </a:p>
          <a:p>
            <a:pPr lvl="2"/>
            <a:r>
              <a:rPr lang="de-DE" sz="2000" dirty="0" smtClean="0">
                <a:latin typeface="Arial"/>
                <a:cs typeface="Arial"/>
                <a:hlinkClick r:id="rId3"/>
              </a:rPr>
              <a:t>https://hesperia.gsfc.nasa.gov/ssw/stereo/secchi/idl/scraytrace/doc/</a:t>
            </a:r>
            <a:endParaRPr lang="de-DE" sz="2000" dirty="0" smtClean="0">
              <a:latin typeface="Arial"/>
              <a:cs typeface="Arial"/>
            </a:endParaRPr>
          </a:p>
          <a:p>
            <a:pPr lvl="2"/>
            <a:r>
              <a:rPr lang="de-DE" sz="2000" dirty="0" err="1" smtClean="0">
                <a:latin typeface="Arial"/>
                <a:cs typeface="Arial"/>
              </a:rPr>
              <a:t>Several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models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are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implemented</a:t>
            </a:r>
            <a:r>
              <a:rPr lang="de-DE" sz="2000" dirty="0" smtClean="0">
                <a:latin typeface="Arial"/>
                <a:cs typeface="Arial"/>
              </a:rPr>
              <a:t> in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packages</a:t>
            </a:r>
            <a:r>
              <a:rPr lang="de-DE" sz="2000" dirty="0" smtClean="0">
                <a:latin typeface="Arial"/>
                <a:cs typeface="Arial"/>
              </a:rPr>
              <a:t> (</a:t>
            </a:r>
            <a:r>
              <a:rPr lang="de-DE" sz="2000" dirty="0" err="1" smtClean="0">
                <a:latin typeface="Arial"/>
                <a:cs typeface="Arial"/>
              </a:rPr>
              <a:t>flux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ropes</a:t>
            </a:r>
            <a:r>
              <a:rPr lang="de-DE" sz="2000" dirty="0" smtClean="0">
                <a:latin typeface="Arial"/>
                <a:cs typeface="Arial"/>
              </a:rPr>
              <a:t>, </a:t>
            </a:r>
            <a:r>
              <a:rPr lang="de-DE" sz="2000" dirty="0" err="1" smtClean="0">
                <a:latin typeface="Arial"/>
                <a:cs typeface="Arial"/>
              </a:rPr>
              <a:t>helmet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streamers</a:t>
            </a:r>
            <a:r>
              <a:rPr lang="de-DE" sz="2000" dirty="0" smtClean="0">
                <a:latin typeface="Arial"/>
                <a:cs typeface="Arial"/>
              </a:rPr>
              <a:t>, </a:t>
            </a:r>
            <a:r>
              <a:rPr lang="de-DE" sz="2000" dirty="0" err="1" smtClean="0">
                <a:latin typeface="Arial"/>
                <a:cs typeface="Arial"/>
              </a:rPr>
              <a:t>plasma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spheres</a:t>
            </a:r>
            <a:r>
              <a:rPr lang="de-DE" sz="2000" dirty="0" smtClean="0">
                <a:latin typeface="Arial"/>
                <a:cs typeface="Arial"/>
              </a:rPr>
              <a:t>, </a:t>
            </a:r>
            <a:r>
              <a:rPr lang="de-DE" sz="2000" dirty="0" err="1" smtClean="0">
                <a:latin typeface="Arial"/>
                <a:cs typeface="Arial"/>
              </a:rPr>
              <a:t>cylinders</a:t>
            </a:r>
            <a:r>
              <a:rPr lang="de-DE" sz="2000" dirty="0" smtClean="0">
                <a:latin typeface="Arial"/>
                <a:cs typeface="Arial"/>
              </a:rPr>
              <a:t>, ...</a:t>
            </a:r>
            <a:r>
              <a:rPr lang="de-DE" sz="2000" dirty="0" smtClean="0">
                <a:latin typeface="Arial"/>
                <a:cs typeface="Arial"/>
              </a:rPr>
              <a:t>)</a:t>
            </a:r>
            <a:endParaRPr lang="de-DE" sz="2000" dirty="0" smtClean="0">
              <a:latin typeface="Arial"/>
              <a:cs typeface="Arial"/>
            </a:endParaRPr>
          </a:p>
          <a:p>
            <a:pPr lvl="2"/>
            <a:endParaRPr lang="de-DE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80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105" y="688069"/>
            <a:ext cx="84221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Steps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followed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endParaRPr lang="de-DE" sz="2400" b="1" dirty="0">
              <a:solidFill>
                <a:srgbClr val="FF0000"/>
              </a:solidFill>
            </a:endParaRPr>
          </a:p>
          <a:p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1) Definition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lang="de-DE"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characteristics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WISPR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image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endParaRPr lang="de-DE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Image: 2048 x 1920 </a:t>
            </a:r>
            <a:r>
              <a:rPr lang="de-DE" sz="2000" dirty="0" err="1" smtClean="0">
                <a:latin typeface="Arial"/>
                <a:cs typeface="Arial"/>
              </a:rPr>
              <a:t>pixels</a:t>
            </a:r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Elongation </a:t>
            </a:r>
            <a:r>
              <a:rPr lang="de-DE" sz="2000" dirty="0" err="1" smtClean="0">
                <a:latin typeface="Arial"/>
                <a:cs typeface="Arial"/>
              </a:rPr>
              <a:t>FoV</a:t>
            </a:r>
            <a:r>
              <a:rPr lang="de-DE" sz="2000" dirty="0" smtClean="0">
                <a:latin typeface="Arial"/>
                <a:cs typeface="Arial"/>
              </a:rPr>
              <a:t>: [40,40] </a:t>
            </a:r>
            <a:r>
              <a:rPr lang="de-DE" sz="2000" dirty="0" err="1" smtClean="0">
                <a:latin typeface="Arial"/>
                <a:cs typeface="Arial"/>
              </a:rPr>
              <a:t>deg</a:t>
            </a:r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Offset: </a:t>
            </a:r>
            <a:r>
              <a:rPr lang="de-DE" sz="2000" dirty="0" err="1" smtClean="0">
                <a:latin typeface="Arial"/>
                <a:cs typeface="Arial"/>
              </a:rPr>
              <a:t>starting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from</a:t>
            </a:r>
            <a:r>
              <a:rPr lang="de-DE" sz="2000" dirty="0" smtClean="0">
                <a:latin typeface="Arial"/>
                <a:cs typeface="Arial"/>
              </a:rPr>
              <a:t> 13.5 </a:t>
            </a:r>
            <a:r>
              <a:rPr lang="de-DE" sz="2000" dirty="0" err="1" smtClean="0">
                <a:latin typeface="Arial"/>
                <a:cs typeface="Arial"/>
              </a:rPr>
              <a:t>deg</a:t>
            </a:r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Pixel </a:t>
            </a:r>
            <a:r>
              <a:rPr lang="de-DE" sz="2000" dirty="0" err="1" smtClean="0">
                <a:latin typeface="Arial"/>
                <a:cs typeface="Arial"/>
              </a:rPr>
              <a:t>size</a:t>
            </a:r>
            <a:r>
              <a:rPr lang="de-DE" sz="2000" dirty="0" smtClean="0">
                <a:latin typeface="Arial"/>
                <a:cs typeface="Arial"/>
              </a:rPr>
              <a:t>: 40 </a:t>
            </a:r>
            <a:r>
              <a:rPr lang="de-DE" sz="2000" dirty="0" err="1" smtClean="0">
                <a:latin typeface="Arial"/>
                <a:cs typeface="Arial"/>
              </a:rPr>
              <a:t>deg</a:t>
            </a:r>
            <a:r>
              <a:rPr lang="de-DE" sz="2000" dirty="0" smtClean="0">
                <a:latin typeface="Arial"/>
                <a:cs typeface="Arial"/>
              </a:rPr>
              <a:t>/ 2048 </a:t>
            </a:r>
            <a:r>
              <a:rPr lang="de-DE" sz="2000" dirty="0" err="1" smtClean="0">
                <a:latin typeface="Arial"/>
                <a:cs typeface="Arial"/>
              </a:rPr>
              <a:t>px</a:t>
            </a:r>
            <a:r>
              <a:rPr lang="de-DE" sz="2000" dirty="0" smtClean="0">
                <a:latin typeface="Arial"/>
                <a:cs typeface="Arial"/>
              </a:rPr>
              <a:t> = 0.019 </a:t>
            </a:r>
            <a:r>
              <a:rPr lang="de-DE" sz="2000" dirty="0" err="1" smtClean="0">
                <a:latin typeface="Arial"/>
                <a:cs typeface="Arial"/>
              </a:rPr>
              <a:t>deg</a:t>
            </a:r>
            <a:r>
              <a:rPr lang="de-DE" sz="2000" dirty="0" smtClean="0">
                <a:latin typeface="Arial"/>
                <a:cs typeface="Arial"/>
              </a:rPr>
              <a:t> = 70.31 </a:t>
            </a:r>
            <a:r>
              <a:rPr lang="de-DE" sz="2000" dirty="0" err="1" smtClean="0">
                <a:latin typeface="Arial"/>
                <a:cs typeface="Arial"/>
              </a:rPr>
              <a:t>arcs</a:t>
            </a:r>
            <a:r>
              <a:rPr lang="de-DE" sz="2000" dirty="0" smtClean="0">
                <a:latin typeface="Arial"/>
                <a:cs typeface="Arial"/>
              </a:rPr>
              <a:t> (</a:t>
            </a:r>
            <a:r>
              <a:rPr lang="de-DE" sz="2000" dirty="0" err="1" smtClean="0">
                <a:latin typeface="Arial"/>
                <a:cs typeface="Arial"/>
              </a:rPr>
              <a:t>at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Sun)</a:t>
            </a:r>
          </a:p>
          <a:p>
            <a:endParaRPr lang="de-DE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2) SUNSPICE</a:t>
            </a:r>
          </a:p>
          <a:p>
            <a:r>
              <a:rPr lang="de-DE" sz="2000" dirty="0" err="1" smtClean="0">
                <a:latin typeface="Arial"/>
                <a:cs typeface="Arial"/>
              </a:rPr>
              <a:t>Getting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position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PSP </a:t>
            </a:r>
            <a:r>
              <a:rPr lang="de-DE" sz="2000" dirty="0" err="1" smtClean="0">
                <a:latin typeface="Arial"/>
                <a:cs typeface="Arial"/>
              </a:rPr>
              <a:t>from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SPICE </a:t>
            </a:r>
            <a:r>
              <a:rPr lang="de-DE" sz="2000" dirty="0" err="1" smtClean="0">
                <a:latin typeface="Arial"/>
                <a:cs typeface="Arial"/>
              </a:rPr>
              <a:t>kernel</a:t>
            </a:r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err="1">
                <a:latin typeface="Courant"/>
                <a:cs typeface="Courant"/>
              </a:rPr>
              <a:t>cspice_furnsh</a:t>
            </a:r>
            <a:r>
              <a:rPr lang="de-DE" sz="2000" dirty="0">
                <a:latin typeface="Courant"/>
                <a:cs typeface="Courant"/>
              </a:rPr>
              <a:t>, </a:t>
            </a:r>
            <a:r>
              <a:rPr lang="de-DE" sz="2000" dirty="0" err="1" smtClean="0">
                <a:latin typeface="Courant"/>
                <a:cs typeface="Courant"/>
              </a:rPr>
              <a:t>kernel</a:t>
            </a:r>
            <a:endParaRPr lang="de-DE" sz="2000" dirty="0" smtClean="0">
              <a:latin typeface="Courant"/>
              <a:cs typeface="Courant"/>
            </a:endParaRPr>
          </a:p>
          <a:p>
            <a:r>
              <a:rPr lang="de-DE" sz="2000" dirty="0" err="1" smtClean="0">
                <a:latin typeface="Arial"/>
                <a:cs typeface="Arial"/>
              </a:rPr>
              <a:t>Defining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state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PSP</a:t>
            </a:r>
            <a:endParaRPr lang="de-DE" sz="2000" dirty="0">
              <a:latin typeface="Arial"/>
              <a:cs typeface="Arial"/>
            </a:endParaRPr>
          </a:p>
          <a:p>
            <a:r>
              <a:rPr lang="de-DE" sz="2000" dirty="0" err="1" smtClean="0">
                <a:latin typeface="Courant"/>
                <a:cs typeface="Courant"/>
              </a:rPr>
              <a:t>state</a:t>
            </a:r>
            <a:r>
              <a:rPr lang="de-DE" sz="2000" dirty="0" smtClean="0">
                <a:latin typeface="Courant"/>
                <a:cs typeface="Courant"/>
              </a:rPr>
              <a:t> </a:t>
            </a:r>
            <a:r>
              <a:rPr lang="de-DE" sz="2000" dirty="0">
                <a:latin typeface="Courant"/>
                <a:cs typeface="Courant"/>
              </a:rPr>
              <a:t>= GET_SUNSPICE_LONLAT( </a:t>
            </a:r>
            <a:r>
              <a:rPr lang="de-DE" sz="2000" dirty="0" err="1" smtClean="0">
                <a:latin typeface="Courant"/>
                <a:cs typeface="Courant"/>
              </a:rPr>
              <a:t>t_utc</a:t>
            </a:r>
            <a:r>
              <a:rPr lang="de-DE" sz="2000" dirty="0" smtClean="0">
                <a:latin typeface="Courant"/>
                <a:cs typeface="Courant"/>
              </a:rPr>
              <a:t>, </a:t>
            </a:r>
            <a:r>
              <a:rPr lang="de-DE" sz="2000" dirty="0" err="1" smtClean="0">
                <a:latin typeface="Courant"/>
                <a:cs typeface="Courant"/>
              </a:rPr>
              <a:t>id</a:t>
            </a:r>
            <a:r>
              <a:rPr lang="de-DE" sz="2000" dirty="0" smtClean="0">
                <a:latin typeface="Courant"/>
                <a:cs typeface="Courant"/>
              </a:rPr>
              <a:t>, </a:t>
            </a:r>
            <a:r>
              <a:rPr lang="de-DE" sz="2000" dirty="0" err="1">
                <a:latin typeface="Courant"/>
                <a:cs typeface="Courant"/>
              </a:rPr>
              <a:t>system</a:t>
            </a:r>
            <a:r>
              <a:rPr lang="de-DE" sz="2000" dirty="0">
                <a:latin typeface="Courant"/>
                <a:cs typeface="Courant"/>
              </a:rPr>
              <a:t> = 'HEEQ', /</a:t>
            </a:r>
            <a:r>
              <a:rPr lang="de-DE" sz="2000" dirty="0" err="1">
                <a:latin typeface="Courant"/>
                <a:cs typeface="Courant"/>
              </a:rPr>
              <a:t>meters</a:t>
            </a:r>
            <a:r>
              <a:rPr lang="de-DE" sz="2000" dirty="0">
                <a:latin typeface="Courant"/>
                <a:cs typeface="Courant"/>
              </a:rPr>
              <a:t>, /</a:t>
            </a:r>
            <a:r>
              <a:rPr lang="de-DE" sz="2000" dirty="0" err="1">
                <a:latin typeface="Courant"/>
                <a:cs typeface="Courant"/>
              </a:rPr>
              <a:t>degrees</a:t>
            </a:r>
            <a:r>
              <a:rPr lang="de-DE" sz="2000" dirty="0">
                <a:latin typeface="Courant"/>
                <a:cs typeface="Courant"/>
              </a:rPr>
              <a:t>)</a:t>
            </a:r>
            <a:endParaRPr lang="de-DE" sz="2000" dirty="0" smtClean="0">
              <a:latin typeface="Courant"/>
              <a:cs typeface="Courant"/>
            </a:endParaRPr>
          </a:p>
          <a:p>
            <a:r>
              <a:rPr lang="de-DE" sz="2000" dirty="0" smtClean="0">
                <a:latin typeface="Arial"/>
                <a:cs typeface="Arial"/>
              </a:rPr>
              <a:t>The ID </a:t>
            </a:r>
            <a:r>
              <a:rPr lang="de-DE" sz="2000" dirty="0" err="1" smtClean="0">
                <a:latin typeface="Arial"/>
                <a:cs typeface="Arial"/>
              </a:rPr>
              <a:t>for</a:t>
            </a:r>
            <a:r>
              <a:rPr lang="de-DE" sz="2000" dirty="0" smtClean="0">
                <a:latin typeface="Arial"/>
                <a:cs typeface="Arial"/>
              </a:rPr>
              <a:t> PSP </a:t>
            </a:r>
            <a:r>
              <a:rPr lang="de-DE" sz="2000" dirty="0" err="1" smtClean="0">
                <a:latin typeface="Arial"/>
                <a:cs typeface="Arial"/>
              </a:rPr>
              <a:t>is</a:t>
            </a:r>
            <a:r>
              <a:rPr lang="de-DE" sz="2000" dirty="0" smtClean="0"/>
              <a:t> </a:t>
            </a:r>
            <a:r>
              <a:rPr lang="mr-IN" sz="2000" dirty="0">
                <a:latin typeface="Courant"/>
                <a:cs typeface="Courant"/>
              </a:rPr>
              <a:t>-180731</a:t>
            </a:r>
            <a:endParaRPr lang="de-DE" sz="2000" dirty="0">
              <a:latin typeface="Courant"/>
              <a:cs typeface="Courant"/>
            </a:endParaRPr>
          </a:p>
          <a:p>
            <a:r>
              <a:rPr lang="de-DE" sz="2400" dirty="0" smtClean="0">
                <a:latin typeface="Arial"/>
                <a:cs typeface="Arial"/>
              </a:rPr>
              <a:t>State </a:t>
            </a:r>
            <a:r>
              <a:rPr lang="de-DE" sz="2400" dirty="0" err="1" smtClean="0">
                <a:latin typeface="Arial"/>
                <a:cs typeface="Arial"/>
              </a:rPr>
              <a:t>is</a:t>
            </a:r>
            <a:r>
              <a:rPr lang="de-DE" sz="2400" dirty="0" smtClean="0">
                <a:latin typeface="Arial"/>
                <a:cs typeface="Arial"/>
              </a:rPr>
              <a:t> a </a:t>
            </a:r>
            <a:r>
              <a:rPr lang="de-DE" sz="2400" dirty="0" err="1" smtClean="0">
                <a:latin typeface="Arial"/>
                <a:cs typeface="Arial"/>
              </a:rPr>
              <a:t>vector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containg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the</a:t>
            </a:r>
            <a:r>
              <a:rPr lang="de-DE" sz="2400" dirty="0" smtClean="0">
                <a:latin typeface="Arial"/>
                <a:cs typeface="Arial"/>
              </a:rPr>
              <a:t> radial </a:t>
            </a:r>
            <a:r>
              <a:rPr lang="de-DE" sz="2400" dirty="0" err="1" smtClean="0">
                <a:latin typeface="Arial"/>
                <a:cs typeface="Arial"/>
              </a:rPr>
              <a:t>distance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from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the</a:t>
            </a:r>
            <a:r>
              <a:rPr lang="de-DE" sz="2400" dirty="0">
                <a:latin typeface="Arial"/>
                <a:cs typeface="Arial"/>
              </a:rPr>
              <a:t> </a:t>
            </a:r>
            <a:r>
              <a:rPr lang="de-DE" sz="2400" dirty="0" smtClean="0">
                <a:latin typeface="Arial"/>
                <a:cs typeface="Arial"/>
              </a:rPr>
              <a:t>Sun, </a:t>
            </a:r>
            <a:r>
              <a:rPr lang="de-DE" sz="2400" dirty="0" err="1" smtClean="0">
                <a:latin typeface="Arial"/>
                <a:cs typeface="Arial"/>
              </a:rPr>
              <a:t>the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heliographic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longitude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and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latitude</a:t>
            </a:r>
            <a:endParaRPr lang="de-DE" sz="2400" dirty="0">
              <a:latin typeface="Arial"/>
              <a:cs typeface="Arial"/>
            </a:endParaRPr>
          </a:p>
          <a:p>
            <a:endParaRPr lang="de-DE" sz="2400" dirty="0" smtClean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7488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6947" y="352780"/>
            <a:ext cx="8863264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3)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Construction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a WCS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structure</a:t>
            </a:r>
            <a:endParaRPr lang="de-DE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endParaRPr lang="de-DE" sz="2400" b="1" dirty="0">
              <a:solidFill>
                <a:srgbClr val="FF0000"/>
              </a:solidFill>
            </a:endParaRPr>
          </a:p>
          <a:p>
            <a:r>
              <a:rPr lang="de-DE" sz="2000" dirty="0" err="1" smtClean="0">
                <a:solidFill>
                  <a:srgbClr val="000000"/>
                </a:solidFill>
                <a:latin typeface="Courant"/>
                <a:cs typeface="Courant"/>
              </a:rPr>
              <a:t>wcs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 wcs_2d_simulate(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wispr.pixel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wispr.pixel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[1],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cdelt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 =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wispr.elongation_fov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[0]/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wispr.pixel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dsun_obs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state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,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	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Courant"/>
                <a:cs typeface="Courant"/>
              </a:rPr>
              <a:t>date_obs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</a:t>
            </a:r>
            <a:r>
              <a:rPr lang="de-DE" sz="2000" dirty="0" err="1" smtClean="0">
                <a:solidFill>
                  <a:srgbClr val="000000"/>
                </a:solidFill>
                <a:latin typeface="Courant"/>
                <a:cs typeface="Courant"/>
              </a:rPr>
              <a:t>t_utc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hgln_obs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state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[1],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hglt_obs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state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[2]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,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		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cunit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=</a:t>
            </a:r>
            <a:r>
              <a:rPr lang="de-DE" sz="2000" dirty="0" err="1" smtClean="0">
                <a:solidFill>
                  <a:srgbClr val="000000"/>
                </a:solidFill>
                <a:latin typeface="Courant"/>
                <a:cs typeface="Courant"/>
              </a:rPr>
              <a:t>deg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, </a:t>
            </a:r>
            <a:r>
              <a:rPr lang="de-DE" sz="2000" dirty="0" err="1" smtClean="0">
                <a:solidFill>
                  <a:srgbClr val="000000"/>
                </a:solidFill>
                <a:latin typeface="Courant"/>
                <a:cs typeface="Courant"/>
              </a:rPr>
              <a:t>crval</a:t>
            </a:r>
            <a:r>
              <a:rPr lang="de-DE" sz="2000" dirty="0" smtClean="0">
                <a:solidFill>
                  <a:srgbClr val="000000"/>
                </a:solidFill>
                <a:latin typeface="Courant"/>
                <a:cs typeface="Courant"/>
              </a:rPr>
              <a:t> = [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wispr.offset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 + 0.5*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wispr.elongation_fov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[0], 0.], </a:t>
            </a:r>
            <a:r>
              <a:rPr lang="de-DE" sz="2000" dirty="0" err="1">
                <a:solidFill>
                  <a:srgbClr val="000000"/>
                </a:solidFill>
                <a:latin typeface="Courant"/>
                <a:cs typeface="Courant"/>
              </a:rPr>
              <a:t>projection</a:t>
            </a:r>
            <a:r>
              <a:rPr lang="de-DE" sz="2000" dirty="0">
                <a:solidFill>
                  <a:srgbClr val="000000"/>
                </a:solidFill>
                <a:latin typeface="Courant"/>
                <a:cs typeface="Courant"/>
              </a:rPr>
              <a:t>='AZP' )</a:t>
            </a:r>
            <a:endParaRPr lang="de-DE" sz="2000" dirty="0" smtClean="0">
              <a:solidFill>
                <a:srgbClr val="000000"/>
              </a:solidFill>
              <a:latin typeface="Courant"/>
              <a:cs typeface="Courant"/>
            </a:endParaRPr>
          </a:p>
          <a:p>
            <a:pPr marL="457200" indent="-457200">
              <a:buAutoNum type="arabicParenR"/>
            </a:pPr>
            <a:endParaRPr lang="de-DE" sz="2400" b="1" dirty="0">
              <a:solidFill>
                <a:srgbClr val="FF0000"/>
              </a:solidFill>
            </a:endParaRPr>
          </a:p>
          <a:p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4)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Construction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FITS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header</a:t>
            </a:r>
            <a:endParaRPr lang="de-DE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de-DE" sz="2000" dirty="0" err="1" smtClean="0">
                <a:latin typeface="Courant"/>
                <a:cs typeface="Courant"/>
              </a:rPr>
              <a:t>hdr</a:t>
            </a:r>
            <a:r>
              <a:rPr lang="de-DE" sz="2000" dirty="0" smtClean="0">
                <a:latin typeface="Courant"/>
                <a:cs typeface="Courant"/>
              </a:rPr>
              <a:t> </a:t>
            </a:r>
            <a:r>
              <a:rPr lang="de-DE" sz="2000" dirty="0">
                <a:latin typeface="Courant"/>
                <a:cs typeface="Courant"/>
              </a:rPr>
              <a:t>= wcs2fitshead(</a:t>
            </a:r>
            <a:r>
              <a:rPr lang="de-DE" sz="2000" dirty="0" err="1">
                <a:latin typeface="Courant"/>
                <a:cs typeface="Courant"/>
              </a:rPr>
              <a:t>wcs</a:t>
            </a:r>
            <a:r>
              <a:rPr lang="de-DE" sz="2000" dirty="0">
                <a:latin typeface="Courant"/>
                <a:cs typeface="Courant"/>
              </a:rPr>
              <a:t>, /</a:t>
            </a:r>
            <a:r>
              <a:rPr lang="de-DE" sz="2000" dirty="0" err="1">
                <a:latin typeface="Courant"/>
                <a:cs typeface="Courant"/>
              </a:rPr>
              <a:t>struct</a:t>
            </a:r>
            <a:r>
              <a:rPr lang="de-DE" sz="2000" dirty="0">
                <a:latin typeface="Courant"/>
                <a:cs typeface="Courant"/>
              </a:rPr>
              <a:t>)</a:t>
            </a:r>
          </a:p>
          <a:p>
            <a:r>
              <a:rPr lang="de-DE" sz="2000" dirty="0" err="1" smtClean="0">
                <a:latin typeface="Arial"/>
                <a:cs typeface="Arial"/>
              </a:rPr>
              <a:t>We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used</a:t>
            </a:r>
            <a:r>
              <a:rPr lang="de-DE" sz="2000" dirty="0" smtClean="0">
                <a:latin typeface="Arial"/>
                <a:cs typeface="Arial"/>
              </a:rPr>
              <a:t> a </a:t>
            </a:r>
            <a:r>
              <a:rPr lang="de-DE" sz="2000" dirty="0" err="1" smtClean="0">
                <a:latin typeface="Arial"/>
                <a:cs typeface="Arial"/>
              </a:rPr>
              <a:t>typical</a:t>
            </a:r>
            <a:r>
              <a:rPr lang="de-DE" sz="2000" dirty="0" smtClean="0">
                <a:latin typeface="Arial"/>
                <a:cs typeface="Arial"/>
              </a:rPr>
              <a:t> STEREO-HI FITS </a:t>
            </a:r>
            <a:r>
              <a:rPr lang="de-DE" sz="2000" dirty="0" err="1" smtClean="0">
                <a:latin typeface="Arial"/>
                <a:cs typeface="Arial"/>
              </a:rPr>
              <a:t>header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to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define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other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i="1" dirty="0" err="1" smtClean="0">
                <a:latin typeface="Arial"/>
                <a:cs typeface="Arial"/>
              </a:rPr>
              <a:t>tagnames</a:t>
            </a:r>
            <a:endParaRPr lang="de-DE" sz="2000" i="1" dirty="0" smtClean="0">
              <a:latin typeface="Arial"/>
              <a:cs typeface="Arial"/>
            </a:endParaRPr>
          </a:p>
          <a:p>
            <a:endParaRPr lang="de-DE" sz="2400" b="1" dirty="0" smtClean="0">
              <a:solidFill>
                <a:srgbClr val="FF0000"/>
              </a:solidFill>
            </a:endParaRPr>
          </a:p>
          <a:p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5)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Raytracing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r>
              <a:rPr lang="de-DE" sz="2000" dirty="0" err="1">
                <a:latin typeface="Courant"/>
                <a:cs typeface="Courant"/>
              </a:rPr>
              <a:t>rtraytracewcs,</a:t>
            </a:r>
            <a:r>
              <a:rPr lang="de-DE" sz="2000" dirty="0" err="1" smtClean="0">
                <a:latin typeface="Courant"/>
                <a:cs typeface="Courant"/>
              </a:rPr>
              <a:t>sbt,</a:t>
            </a:r>
            <a:r>
              <a:rPr lang="de-DE" sz="2000" dirty="0" err="1">
                <a:latin typeface="Courant"/>
                <a:cs typeface="Courant"/>
              </a:rPr>
              <a:t>imsize</a:t>
            </a:r>
            <a:r>
              <a:rPr lang="de-DE" sz="2000" dirty="0">
                <a:latin typeface="Courant"/>
                <a:cs typeface="Courant"/>
              </a:rPr>
              <a:t>=</a:t>
            </a:r>
            <a:r>
              <a:rPr lang="de-DE" sz="2000" dirty="0" err="1">
                <a:latin typeface="Courant"/>
                <a:cs typeface="Courant"/>
              </a:rPr>
              <a:t>imsize</a:t>
            </a:r>
            <a:r>
              <a:rPr lang="de-DE" sz="2000" dirty="0" err="1" smtClean="0">
                <a:latin typeface="Courant"/>
                <a:cs typeface="Courant"/>
              </a:rPr>
              <a:t>,modelid</a:t>
            </a:r>
            <a:r>
              <a:rPr lang="de-DE" sz="2000" dirty="0">
                <a:latin typeface="Courant"/>
                <a:cs typeface="Courant"/>
              </a:rPr>
              <a:t>=58,$</a:t>
            </a:r>
          </a:p>
          <a:p>
            <a:r>
              <a:rPr lang="de-DE" sz="2000" dirty="0" err="1" smtClean="0">
                <a:latin typeface="Courant"/>
                <a:cs typeface="Courant"/>
              </a:rPr>
              <a:t>scchead</a:t>
            </a:r>
            <a:r>
              <a:rPr lang="de-DE" sz="2000" dirty="0">
                <a:latin typeface="Courant"/>
                <a:cs typeface="Courant"/>
              </a:rPr>
              <a:t>=</a:t>
            </a:r>
            <a:r>
              <a:rPr lang="de-DE" sz="2000" dirty="0" err="1">
                <a:latin typeface="Courant"/>
                <a:cs typeface="Courant"/>
              </a:rPr>
              <a:t>hdr</a:t>
            </a:r>
            <a:r>
              <a:rPr lang="de-DE" sz="2000" dirty="0" err="1" smtClean="0">
                <a:latin typeface="Courant"/>
                <a:cs typeface="Courant"/>
              </a:rPr>
              <a:t>,losnbp</a:t>
            </a:r>
            <a:r>
              <a:rPr lang="de-DE" sz="2000" dirty="0">
                <a:latin typeface="Courant"/>
                <a:cs typeface="Courant"/>
              </a:rPr>
              <a:t>=500</a:t>
            </a:r>
            <a:r>
              <a:rPr lang="de-DE" sz="2000" dirty="0" smtClean="0">
                <a:latin typeface="Courant"/>
                <a:cs typeface="Courant"/>
              </a:rPr>
              <a:t>,losrange</a:t>
            </a:r>
            <a:r>
              <a:rPr lang="de-DE" sz="2000" dirty="0">
                <a:latin typeface="Courant"/>
                <a:cs typeface="Courant"/>
              </a:rPr>
              <a:t>=[</a:t>
            </a:r>
            <a:r>
              <a:rPr lang="de-DE" sz="2000" dirty="0" smtClean="0">
                <a:latin typeface="Courant"/>
                <a:cs typeface="Courant"/>
              </a:rPr>
              <a:t>0,200</a:t>
            </a:r>
            <a:r>
              <a:rPr lang="de-DE" sz="2000" dirty="0">
                <a:latin typeface="Courant"/>
                <a:cs typeface="Courant"/>
              </a:rPr>
              <a:t>], /</a:t>
            </a:r>
            <a:r>
              <a:rPr lang="de-DE" sz="2000" dirty="0" err="1" smtClean="0">
                <a:latin typeface="Courant"/>
                <a:cs typeface="Courant"/>
              </a:rPr>
              <a:t>frontinteg</a:t>
            </a:r>
            <a:r>
              <a:rPr lang="de-DE" sz="2000" dirty="0" smtClean="0">
                <a:latin typeface="Courant"/>
                <a:cs typeface="Courant"/>
              </a:rPr>
              <a:t>,$ </a:t>
            </a:r>
            <a:r>
              <a:rPr lang="de-DE" sz="2000" dirty="0" err="1" smtClean="0">
                <a:latin typeface="Courant"/>
                <a:cs typeface="Courant"/>
              </a:rPr>
              <a:t>modparam</a:t>
            </a:r>
            <a:r>
              <a:rPr lang="de-DE" sz="2000" dirty="0">
                <a:latin typeface="Courant"/>
                <a:cs typeface="Courant"/>
              </a:rPr>
              <a:t>=</a:t>
            </a:r>
            <a:r>
              <a:rPr lang="de-DE" sz="2000" dirty="0" err="1">
                <a:latin typeface="Courant"/>
                <a:cs typeface="Courant"/>
              </a:rPr>
              <a:t>param</a:t>
            </a:r>
            <a:r>
              <a:rPr lang="de-DE" sz="2000" dirty="0">
                <a:latin typeface="Courant"/>
                <a:cs typeface="Courant"/>
              </a:rPr>
              <a:t>, </a:t>
            </a:r>
            <a:r>
              <a:rPr lang="de-DE" sz="2000" dirty="0" err="1">
                <a:latin typeface="Courant"/>
                <a:cs typeface="Courant"/>
              </a:rPr>
              <a:t>nbthread</a:t>
            </a:r>
            <a:r>
              <a:rPr lang="de-DE" sz="2000" dirty="0">
                <a:latin typeface="Courant"/>
                <a:cs typeface="Courant"/>
              </a:rPr>
              <a:t>=8</a:t>
            </a:r>
            <a:r>
              <a:rPr lang="de-DE" sz="2000" dirty="0" smtClean="0">
                <a:latin typeface="Courant"/>
                <a:cs typeface="Courant"/>
              </a:rPr>
              <a:t>,nbchunk</a:t>
            </a:r>
            <a:r>
              <a:rPr lang="de-DE" sz="2000" dirty="0">
                <a:latin typeface="Courant"/>
                <a:cs typeface="Courant"/>
              </a:rPr>
              <a:t>=</a:t>
            </a:r>
            <a:r>
              <a:rPr lang="de-DE" sz="2000" dirty="0" smtClean="0">
                <a:latin typeface="Courant"/>
                <a:cs typeface="Courant"/>
              </a:rPr>
              <a:t>8</a:t>
            </a:r>
          </a:p>
          <a:p>
            <a:endParaRPr lang="de-DE" sz="2000" dirty="0">
              <a:latin typeface="Courant"/>
              <a:cs typeface="Courant"/>
            </a:endParaRPr>
          </a:p>
          <a:p>
            <a:endParaRPr lang="de-DE" sz="2000" dirty="0" smtClean="0">
              <a:latin typeface="Courant"/>
              <a:cs typeface="Courant"/>
            </a:endParaRPr>
          </a:p>
          <a:p>
            <a:endParaRPr lang="de-DE" sz="2000" dirty="0">
              <a:latin typeface="Courant"/>
              <a:cs typeface="Courant"/>
            </a:endParaRPr>
          </a:p>
          <a:p>
            <a:r>
              <a:rPr lang="de-DE" sz="2400" dirty="0" smtClean="0"/>
              <a:t>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7109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1473" y="481263"/>
            <a:ext cx="8234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Example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1: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slab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streamer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observed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PSP/WISPR 1</a:t>
            </a:r>
          </a:p>
          <a:p>
            <a:r>
              <a:rPr lang="de-DE" sz="2000" b="1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de-DE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model</a:t>
            </a:r>
            <a:r>
              <a:rPr lang="de-DE" sz="2000" b="1" dirty="0" smtClean="0">
                <a:solidFill>
                  <a:srgbClr val="FF0000"/>
                </a:solidFill>
                <a:latin typeface="Arial"/>
                <a:cs typeface="Arial"/>
              </a:rPr>
              <a:t> 14)</a:t>
            </a:r>
            <a:endParaRPr lang="de-DE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model_14_long_time_rang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11" y="1255888"/>
            <a:ext cx="9144000" cy="4572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111" y="6335889"/>
            <a:ext cx="59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6" action="ppaction://hlinkfile"/>
              </a:rPr>
              <a:t>Link to</a:t>
            </a:r>
            <a:r>
              <a:rPr lang="de-DE" dirty="0">
                <a:hlinkClick r:id="rId6" action="ppaction://hlinkfile"/>
              </a:rPr>
              <a:t> </a:t>
            </a:r>
            <a:r>
              <a:rPr lang="de-DE" dirty="0" err="1" smtClean="0">
                <a:hlinkClick r:id="rId6" action="ppaction://hlinkfile"/>
              </a:rPr>
              <a:t>the</a:t>
            </a:r>
            <a:r>
              <a:rPr lang="de-DE" dirty="0" smtClean="0">
                <a:hlinkClick r:id="rId6" action="ppaction://hlinkfile"/>
              </a:rPr>
              <a:t> </a:t>
            </a:r>
            <a:r>
              <a:rPr lang="de-DE" dirty="0" err="1" smtClean="0">
                <a:hlinkClick r:id="rId6" action="ppaction://hlinkfile"/>
              </a:rPr>
              <a:t>movie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93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1473" y="481263"/>
            <a:ext cx="8234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Example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1: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slab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streamer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observed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PSP/WISPR 1</a:t>
            </a:r>
          </a:p>
          <a:p>
            <a:r>
              <a:rPr lang="de-DE" sz="2000" b="1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de-DE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shorther</a:t>
            </a:r>
            <a:r>
              <a:rPr lang="de-DE" sz="2000" b="1" dirty="0" smtClean="0">
                <a:solidFill>
                  <a:srgbClr val="FF0000"/>
                </a:solidFill>
                <a:latin typeface="Arial"/>
                <a:cs typeface="Arial"/>
              </a:rPr>
              <a:t> time </a:t>
            </a:r>
            <a:r>
              <a:rPr lang="de-DE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range</a:t>
            </a:r>
            <a:r>
              <a:rPr lang="de-DE" sz="20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de-DE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model_1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22766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0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1473" y="481263"/>
            <a:ext cx="823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Example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2: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plasma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cylinder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(</a:t>
            </a:r>
            <a:r>
              <a:rPr lang="de-DE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model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16)</a:t>
            </a:r>
            <a:endParaRPr lang="de-DE" sz="24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model_1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3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Microsoft Macintosh PowerPoint</Application>
  <PresentationFormat>Bildschirmpräsentation (4:3)</PresentationFormat>
  <Paragraphs>164</Paragraphs>
  <Slides>22</Slides>
  <Notes>10</Notes>
  <HiddenSlides>0</HiddenSlides>
  <MMClips>6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Raytrace for PSP/WISPR</dc:title>
  <dc:creator>Jens Rodmann</dc:creator>
  <cp:lastModifiedBy>Giuseppe Nistico</cp:lastModifiedBy>
  <cp:revision>109</cp:revision>
  <dcterms:created xsi:type="dcterms:W3CDTF">2018-01-26T09:27:23Z</dcterms:created>
  <dcterms:modified xsi:type="dcterms:W3CDTF">2018-02-21T14:00:17Z</dcterms:modified>
</cp:coreProperties>
</file>