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mp4" ContentType="video/unknown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66" r:id="rId3"/>
    <p:sldId id="267" r:id="rId4"/>
    <p:sldId id="268" r:id="rId5"/>
    <p:sldId id="257" r:id="rId6"/>
    <p:sldId id="258" r:id="rId7"/>
    <p:sldId id="259" r:id="rId8"/>
    <p:sldId id="260" r:id="rId9"/>
    <p:sldId id="261" r:id="rId10"/>
    <p:sldId id="262" r:id="rId11"/>
    <p:sldId id="264" r:id="rId12"/>
    <p:sldId id="263" r:id="rId13"/>
    <p:sldId id="275" r:id="rId14"/>
    <p:sldId id="276" r:id="rId15"/>
    <p:sldId id="277" r:id="rId16"/>
    <p:sldId id="269" r:id="rId17"/>
    <p:sldId id="270" r:id="rId18"/>
    <p:sldId id="271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55" autoAdjust="0"/>
    <p:restoredTop sz="94660"/>
  </p:normalViewPr>
  <p:slideViewPr>
    <p:cSldViewPr snapToGrid="0" snapToObjects="1">
      <p:cViewPr>
        <p:scale>
          <a:sx n="95" d="100"/>
          <a:sy n="95" d="100"/>
        </p:scale>
        <p:origin x="-2064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538ABE-A43A-1F44-B725-4BDC82BA253F}" type="datetimeFigureOut">
              <a:rPr lang="de-DE" smtClean="0"/>
              <a:t>29.01.18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B8E9BA-6DDB-0C4F-8F9F-0D9D14B1A1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0094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8E1FB-2530-624D-AA5D-25A684FF11A8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5482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Mastertitelformat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Master-Untertitelformat bearbeiten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FC6B4-C5B1-8C4F-9FE8-871B745DC379}" type="datetimeFigureOut">
              <a:rPr lang="de-DE" smtClean="0"/>
              <a:t>29.01.18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DE70B-5647-1842-AF8E-6DB27CA1409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001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Mastertitelformat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FC6B4-C5B1-8C4F-9FE8-871B745DC379}" type="datetimeFigureOut">
              <a:rPr lang="de-DE" smtClean="0"/>
              <a:t>29.01.18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DE70B-5647-1842-AF8E-6DB27CA1409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2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Mastertitelformat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FC6B4-C5B1-8C4F-9FE8-871B745DC379}" type="datetimeFigureOut">
              <a:rPr lang="de-DE" smtClean="0"/>
              <a:t>29.01.18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DE70B-5647-1842-AF8E-6DB27CA1409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937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Mastertitelformat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FC6B4-C5B1-8C4F-9FE8-871B745DC379}" type="datetimeFigureOut">
              <a:rPr lang="de-DE" smtClean="0"/>
              <a:t>29.01.18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DE70B-5647-1842-AF8E-6DB27CA1409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191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Mastertitelformat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FC6B4-C5B1-8C4F-9FE8-871B745DC379}" type="datetimeFigureOut">
              <a:rPr lang="de-DE" smtClean="0"/>
              <a:t>29.01.18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DE70B-5647-1842-AF8E-6DB27CA1409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366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Mastertitelformat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FC6B4-C5B1-8C4F-9FE8-871B745DC379}" type="datetimeFigureOut">
              <a:rPr lang="de-DE" smtClean="0"/>
              <a:t>29.01.18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DE70B-5647-1842-AF8E-6DB27CA1409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692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Mastertitelformat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FC6B4-C5B1-8C4F-9FE8-871B745DC379}" type="datetimeFigureOut">
              <a:rPr lang="de-DE" smtClean="0"/>
              <a:t>29.01.18</a:t>
            </a:fld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DE70B-5647-1842-AF8E-6DB27CA1409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460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Mastertitelformat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FC6B4-C5B1-8C4F-9FE8-871B745DC379}" type="datetimeFigureOut">
              <a:rPr lang="de-DE" smtClean="0"/>
              <a:t>29.01.18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DE70B-5647-1842-AF8E-6DB27CA1409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638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FC6B4-C5B1-8C4F-9FE8-871B745DC379}" type="datetimeFigureOut">
              <a:rPr lang="de-DE" smtClean="0"/>
              <a:t>29.01.18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DE70B-5647-1842-AF8E-6DB27CA1409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422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Mastertitelformat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FC6B4-C5B1-8C4F-9FE8-871B745DC379}" type="datetimeFigureOut">
              <a:rPr lang="de-DE" smtClean="0"/>
              <a:t>29.01.18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DE70B-5647-1842-AF8E-6DB27CA1409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18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Mastertitelformat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FC6B4-C5B1-8C4F-9FE8-871B745DC379}" type="datetimeFigureOut">
              <a:rPr lang="de-DE" smtClean="0"/>
              <a:t>29.01.18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DE70B-5647-1842-AF8E-6DB27CA1409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309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Mastertitelformat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FC6B4-C5B1-8C4F-9FE8-871B745DC379}" type="datetimeFigureOut">
              <a:rPr lang="de-DE" smtClean="0"/>
              <a:t>29.01.18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DE70B-5647-1842-AF8E-6DB27CA1409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079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dsci.com/stereo/data_access.php" TargetMode="External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emf"/><Relationship Id="rId3" Type="http://schemas.openxmlformats.org/officeDocument/2006/relationships/image" Target="../media/image1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1" Type="http://schemas.microsoft.com/office/2007/relationships/media" Target="../media/media6.mp4"/><Relationship Id="rId2" Type="http://schemas.openxmlformats.org/officeDocument/2006/relationships/video" Target="../media/media6.mp4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hesperia.gsfc.nasa.gov/ssw/stereo/secchi/idl/scraytrace/doc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1" Type="http://schemas.microsoft.com/office/2007/relationships/media" Target="../media/media7.mp4"/><Relationship Id="rId2" Type="http://schemas.openxmlformats.org/officeDocument/2006/relationships/video" Target="../media/media7.mp4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1" Type="http://schemas.microsoft.com/office/2007/relationships/media" Target="../media/media2.mp4"/><Relationship Id="rId2" Type="http://schemas.openxmlformats.org/officeDocument/2006/relationships/video" Target="../media/media2.mp4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1" Type="http://schemas.microsoft.com/office/2007/relationships/media" Target="../media/media3.mp4"/><Relationship Id="rId2" Type="http://schemas.openxmlformats.org/officeDocument/2006/relationships/video" Target="../media/media3.mp4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1" Type="http://schemas.microsoft.com/office/2007/relationships/media" Target="../media/media4.mp4"/><Relationship Id="rId2" Type="http://schemas.openxmlformats.org/officeDocument/2006/relationships/video" Target="../media/media4.mp4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1" Type="http://schemas.microsoft.com/office/2007/relationships/media" Target="../media/media5.mp4"/><Relationship Id="rId2" Type="http://schemas.openxmlformats.org/officeDocument/2006/relationships/video" Target="../media/media5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Raytracing</a:t>
            </a:r>
            <a:r>
              <a:rPr lang="en-GB" dirty="0" smtClean="0"/>
              <a:t> simulations </a:t>
            </a:r>
            <a:r>
              <a:rPr lang="en-GB" dirty="0" smtClean="0"/>
              <a:t>for PSP/WISPR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Giuseppe </a:t>
            </a:r>
            <a:r>
              <a:rPr lang="en-GB" dirty="0" err="1" smtClean="0"/>
              <a:t>Nisticò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30</a:t>
            </a:r>
            <a:r>
              <a:rPr lang="en-GB" dirty="0" smtClean="0"/>
              <a:t> </a:t>
            </a:r>
            <a:r>
              <a:rPr lang="en-GB" dirty="0" smtClean="0"/>
              <a:t>Jan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9769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Folie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1588" y="465354"/>
            <a:ext cx="9144000" cy="6858000"/>
          </a:xfrm>
          <a:prstGeom prst="rect">
            <a:avLst/>
          </a:prstGeom>
        </p:spPr>
      </p:pic>
      <p:pic>
        <p:nvPicPr>
          <p:cNvPr id="3" name="Bild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6708" y="2502646"/>
            <a:ext cx="3588801" cy="1633365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294581" y="3850968"/>
            <a:ext cx="311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O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350774" y="5227484"/>
            <a:ext cx="794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S(t</a:t>
            </a:r>
            <a:r>
              <a:rPr lang="de-DE" baseline="-25000" dirty="0" smtClean="0"/>
              <a:t>0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3708400" y="3880465"/>
            <a:ext cx="794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S(t</a:t>
            </a:r>
            <a:r>
              <a:rPr lang="de-DE" baseline="-25000" dirty="0"/>
              <a:t>1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360947" y="280737"/>
            <a:ext cx="85156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rgbClr val="FF0000"/>
                </a:solidFill>
              </a:rPr>
              <a:t>Problem:</a:t>
            </a:r>
          </a:p>
          <a:p>
            <a:r>
              <a:rPr lang="de-DE" sz="2800" b="1" dirty="0" smtClean="0">
                <a:solidFill>
                  <a:srgbClr val="FF0000"/>
                </a:solidFill>
              </a:rPr>
              <a:t>Determination </a:t>
            </a:r>
            <a:r>
              <a:rPr lang="de-DE" sz="2800" b="1" dirty="0" err="1" smtClean="0">
                <a:solidFill>
                  <a:srgbClr val="FF0000"/>
                </a:solidFill>
              </a:rPr>
              <a:t>of</a:t>
            </a:r>
            <a:r>
              <a:rPr lang="de-DE" sz="2800" b="1" dirty="0" smtClean="0">
                <a:solidFill>
                  <a:srgbClr val="FF0000"/>
                </a:solidFill>
              </a:rPr>
              <a:t> </a:t>
            </a:r>
            <a:r>
              <a:rPr lang="de-DE" sz="2800" b="1" dirty="0" err="1" smtClean="0">
                <a:solidFill>
                  <a:srgbClr val="FF0000"/>
                </a:solidFill>
              </a:rPr>
              <a:t>the</a:t>
            </a:r>
            <a:r>
              <a:rPr lang="de-DE" sz="2800" b="1" dirty="0" smtClean="0">
                <a:solidFill>
                  <a:srgbClr val="FF0000"/>
                </a:solidFill>
              </a:rPr>
              <a:t> 3D </a:t>
            </a:r>
            <a:r>
              <a:rPr lang="de-DE" sz="2800" b="1" dirty="0" err="1" smtClean="0">
                <a:solidFill>
                  <a:srgbClr val="FF0000"/>
                </a:solidFill>
              </a:rPr>
              <a:t>position</a:t>
            </a:r>
            <a:r>
              <a:rPr lang="de-DE" sz="2800" b="1" dirty="0" smtClean="0">
                <a:solidFill>
                  <a:srgbClr val="FF0000"/>
                </a:solidFill>
              </a:rPr>
              <a:t> </a:t>
            </a:r>
            <a:r>
              <a:rPr lang="de-DE" sz="2800" b="1" dirty="0" err="1" smtClean="0">
                <a:solidFill>
                  <a:srgbClr val="FF0000"/>
                </a:solidFill>
              </a:rPr>
              <a:t>for</a:t>
            </a:r>
            <a:r>
              <a:rPr lang="de-DE" sz="2800" b="1" dirty="0" smtClean="0">
                <a:solidFill>
                  <a:srgbClr val="FF0000"/>
                </a:solidFill>
              </a:rPr>
              <a:t> a </a:t>
            </a:r>
            <a:r>
              <a:rPr lang="de-DE" sz="2800" b="1" dirty="0" err="1" smtClean="0">
                <a:solidFill>
                  <a:srgbClr val="FF0000"/>
                </a:solidFill>
              </a:rPr>
              <a:t>fixed</a:t>
            </a:r>
            <a:r>
              <a:rPr lang="de-DE" sz="2800" b="1" dirty="0" smtClean="0">
                <a:solidFill>
                  <a:srgbClr val="FF0000"/>
                </a:solidFill>
              </a:rPr>
              <a:t> </a:t>
            </a:r>
            <a:r>
              <a:rPr lang="de-DE" sz="2800" b="1" dirty="0" err="1" smtClean="0">
                <a:solidFill>
                  <a:srgbClr val="FF0000"/>
                </a:solidFill>
              </a:rPr>
              <a:t>point</a:t>
            </a:r>
            <a:r>
              <a:rPr lang="de-DE" sz="2800" b="1" dirty="0" smtClean="0">
                <a:solidFill>
                  <a:srgbClr val="FF0000"/>
                </a:solidFill>
              </a:rPr>
              <a:t> in </a:t>
            </a:r>
            <a:r>
              <a:rPr lang="de-DE" sz="2800" b="1" dirty="0" err="1" smtClean="0">
                <a:solidFill>
                  <a:srgbClr val="FF0000"/>
                </a:solidFill>
              </a:rPr>
              <a:t>space</a:t>
            </a:r>
            <a:endParaRPr lang="de-DE" sz="2800" b="1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039895" y="1457145"/>
            <a:ext cx="4104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Let</a:t>
            </a:r>
            <a:r>
              <a:rPr lang="de-DE" dirty="0" smtClean="0"/>
              <a:t> </a:t>
            </a:r>
            <a:r>
              <a:rPr lang="de-DE" dirty="0" err="1" smtClean="0"/>
              <a:t>us</a:t>
            </a:r>
            <a:r>
              <a:rPr lang="de-DE" dirty="0" smtClean="0"/>
              <a:t> </a:t>
            </a:r>
            <a:r>
              <a:rPr lang="de-DE" dirty="0" err="1" smtClean="0"/>
              <a:t>consider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triangles</a:t>
            </a:r>
            <a:r>
              <a:rPr lang="de-DE" dirty="0" smtClean="0"/>
              <a:t> 0S(t</a:t>
            </a:r>
            <a:r>
              <a:rPr lang="de-DE" baseline="-25000" dirty="0" smtClean="0"/>
              <a:t>0</a:t>
            </a:r>
            <a:r>
              <a:rPr lang="de-DE" dirty="0" smtClean="0"/>
              <a:t>)P </a:t>
            </a:r>
            <a:r>
              <a:rPr lang="de-DE" dirty="0" err="1" smtClean="0"/>
              <a:t>and</a:t>
            </a:r>
            <a:r>
              <a:rPr lang="de-DE" dirty="0" smtClean="0"/>
              <a:t> OS(t</a:t>
            </a:r>
            <a:r>
              <a:rPr lang="de-DE" baseline="-25000" dirty="0" smtClean="0"/>
              <a:t>1</a:t>
            </a:r>
            <a:r>
              <a:rPr lang="de-DE" dirty="0" smtClean="0"/>
              <a:t>)P,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law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sines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5855368" y="4958301"/>
            <a:ext cx="2834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Similar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shown</a:t>
            </a:r>
            <a:r>
              <a:rPr lang="de-DE" dirty="0" smtClean="0"/>
              <a:t> in Liu et al 2010, </a:t>
            </a:r>
            <a:r>
              <a:rPr lang="de-DE" dirty="0" err="1" smtClean="0"/>
              <a:t>ApJ</a:t>
            </a:r>
            <a:r>
              <a:rPr lang="de-DE" dirty="0" smtClean="0"/>
              <a:t>.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5244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Folie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1588" y="10842"/>
            <a:ext cx="9144000" cy="68580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294581" y="3850968"/>
            <a:ext cx="311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O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350774" y="5227484"/>
            <a:ext cx="794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S(t</a:t>
            </a:r>
            <a:r>
              <a:rPr lang="de-DE" baseline="-25000" dirty="0" smtClean="0"/>
              <a:t>0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3708400" y="3880465"/>
            <a:ext cx="794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S(t</a:t>
            </a:r>
            <a:r>
              <a:rPr lang="de-DE" baseline="-25000" dirty="0"/>
              <a:t>1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360947" y="280737"/>
            <a:ext cx="85156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rgbClr val="FF0000"/>
                </a:solidFill>
              </a:rPr>
              <a:t>Determination </a:t>
            </a:r>
            <a:r>
              <a:rPr lang="de-DE" sz="2800" b="1" dirty="0" err="1" smtClean="0">
                <a:solidFill>
                  <a:srgbClr val="FF0000"/>
                </a:solidFill>
              </a:rPr>
              <a:t>of</a:t>
            </a:r>
            <a:r>
              <a:rPr lang="de-DE" sz="2800" b="1" dirty="0" smtClean="0">
                <a:solidFill>
                  <a:srgbClr val="FF0000"/>
                </a:solidFill>
              </a:rPr>
              <a:t> </a:t>
            </a:r>
            <a:r>
              <a:rPr lang="de-DE" sz="2800" b="1" dirty="0" err="1" smtClean="0">
                <a:solidFill>
                  <a:srgbClr val="FF0000"/>
                </a:solidFill>
              </a:rPr>
              <a:t>the</a:t>
            </a:r>
            <a:r>
              <a:rPr lang="de-DE" sz="2800" b="1" dirty="0" smtClean="0">
                <a:solidFill>
                  <a:srgbClr val="FF0000"/>
                </a:solidFill>
              </a:rPr>
              <a:t> 3D </a:t>
            </a:r>
            <a:r>
              <a:rPr lang="de-DE" sz="2800" b="1" dirty="0" err="1" smtClean="0">
                <a:solidFill>
                  <a:srgbClr val="FF0000"/>
                </a:solidFill>
              </a:rPr>
              <a:t>position</a:t>
            </a:r>
            <a:r>
              <a:rPr lang="de-DE" sz="2800" b="1" dirty="0" smtClean="0">
                <a:solidFill>
                  <a:srgbClr val="FF0000"/>
                </a:solidFill>
              </a:rPr>
              <a:t> </a:t>
            </a:r>
            <a:r>
              <a:rPr lang="de-DE" sz="2800" b="1" dirty="0" err="1" smtClean="0">
                <a:solidFill>
                  <a:srgbClr val="FF0000"/>
                </a:solidFill>
              </a:rPr>
              <a:t>for</a:t>
            </a:r>
            <a:r>
              <a:rPr lang="de-DE" sz="2800" b="1" dirty="0" smtClean="0">
                <a:solidFill>
                  <a:srgbClr val="FF0000"/>
                </a:solidFill>
              </a:rPr>
              <a:t> a </a:t>
            </a:r>
            <a:r>
              <a:rPr lang="de-DE" sz="2800" b="1" dirty="0" err="1" smtClean="0">
                <a:solidFill>
                  <a:srgbClr val="FF0000"/>
                </a:solidFill>
              </a:rPr>
              <a:t>fixed</a:t>
            </a:r>
            <a:r>
              <a:rPr lang="de-DE" sz="2800" b="1" dirty="0" smtClean="0">
                <a:solidFill>
                  <a:srgbClr val="FF0000"/>
                </a:solidFill>
              </a:rPr>
              <a:t> </a:t>
            </a:r>
            <a:r>
              <a:rPr lang="de-DE" sz="2800" b="1" dirty="0" err="1" smtClean="0">
                <a:solidFill>
                  <a:srgbClr val="FF0000"/>
                </a:solidFill>
              </a:rPr>
              <a:t>point</a:t>
            </a:r>
            <a:r>
              <a:rPr lang="de-DE" sz="2800" b="1" dirty="0" smtClean="0">
                <a:solidFill>
                  <a:srgbClr val="FF0000"/>
                </a:solidFill>
              </a:rPr>
              <a:t> in </a:t>
            </a:r>
            <a:r>
              <a:rPr lang="de-DE" sz="2800" b="1" dirty="0" err="1" smtClean="0">
                <a:solidFill>
                  <a:srgbClr val="FF0000"/>
                </a:solidFill>
              </a:rPr>
              <a:t>space</a:t>
            </a:r>
            <a:endParaRPr lang="de-DE" sz="2800" b="1" dirty="0">
              <a:solidFill>
                <a:srgbClr val="FF0000"/>
              </a:solidFill>
            </a:endParaRP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841" y="2311670"/>
            <a:ext cx="4886159" cy="657752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5561263" y="3382211"/>
            <a:ext cx="3141579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Determination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azimuthal</a:t>
            </a:r>
            <a:r>
              <a:rPr lang="de-DE" dirty="0" smtClean="0"/>
              <a:t> </a:t>
            </a:r>
            <a:r>
              <a:rPr lang="de-DE" dirty="0" smtClean="0"/>
              <a:t>angle </a:t>
            </a:r>
            <a:r>
              <a:rPr lang="de-DE" dirty="0" err="1" smtClean="0"/>
              <a:t>γ</a:t>
            </a:r>
            <a:r>
              <a:rPr lang="de-DE" dirty="0" smtClean="0"/>
              <a:t> </a:t>
            </a:r>
            <a:r>
              <a:rPr lang="de-DE" dirty="0" smtClean="0"/>
              <a:t>(</a:t>
            </a:r>
            <a:r>
              <a:rPr lang="de-DE" dirty="0" err="1" smtClean="0"/>
              <a:t>measured</a:t>
            </a:r>
            <a:r>
              <a:rPr lang="de-DE" dirty="0" smtClean="0"/>
              <a:t> </a:t>
            </a:r>
            <a:r>
              <a:rPr lang="de-DE" dirty="0" err="1" smtClean="0"/>
              <a:t>relatively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position</a:t>
            </a:r>
            <a:r>
              <a:rPr lang="de-DE" dirty="0" smtClean="0"/>
              <a:t> S(t</a:t>
            </a:r>
            <a:r>
              <a:rPr lang="de-DE" baseline="-25000" dirty="0" smtClean="0"/>
              <a:t>0</a:t>
            </a:r>
            <a:r>
              <a:rPr lang="de-DE" dirty="0" smtClean="0"/>
              <a:t>))</a:t>
            </a:r>
          </a:p>
          <a:p>
            <a:endParaRPr lang="de-DE" dirty="0"/>
          </a:p>
          <a:p>
            <a:r>
              <a:rPr lang="de-DE" dirty="0" smtClean="0"/>
              <a:t>This </a:t>
            </a:r>
            <a:r>
              <a:rPr lang="de-DE" dirty="0" err="1" smtClean="0"/>
              <a:t>equivalent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determination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longitude</a:t>
            </a:r>
            <a:r>
              <a:rPr lang="de-DE" dirty="0" smtClean="0"/>
              <a:t>.</a:t>
            </a:r>
          </a:p>
          <a:p>
            <a:endParaRPr lang="de-DE" dirty="0"/>
          </a:p>
          <a:p>
            <a:r>
              <a:rPr lang="de-DE" dirty="0" err="1" smtClean="0"/>
              <a:t>Then</a:t>
            </a:r>
            <a:r>
              <a:rPr lang="de-DE" dirty="0" smtClean="0"/>
              <a:t>,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trivial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determine</a:t>
            </a:r>
            <a:r>
              <a:rPr lang="de-DE" dirty="0" smtClean="0"/>
              <a:t> </a:t>
            </a:r>
            <a:r>
              <a:rPr lang="de-DE" i="1" dirty="0" err="1" smtClean="0"/>
              <a:t>r</a:t>
            </a:r>
            <a:r>
              <a:rPr lang="de-DE" i="1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previous</a:t>
            </a:r>
            <a:r>
              <a:rPr lang="de-DE" dirty="0" smtClean="0"/>
              <a:t> </a:t>
            </a:r>
            <a:r>
              <a:rPr lang="de-DE" dirty="0" err="1" smtClean="0"/>
              <a:t>equations</a:t>
            </a:r>
            <a:r>
              <a:rPr lang="de-DE" dirty="0" smtClean="0"/>
              <a:t>.</a:t>
            </a:r>
          </a:p>
          <a:p>
            <a:endParaRPr lang="de-DE" i="1" dirty="0"/>
          </a:p>
        </p:txBody>
      </p:sp>
      <p:sp>
        <p:nvSpPr>
          <p:cNvPr id="3" name="Textfeld 2"/>
          <p:cNvSpPr txBox="1"/>
          <p:nvPr/>
        </p:nvSpPr>
        <p:spPr>
          <a:xfrm>
            <a:off x="5561263" y="1082842"/>
            <a:ext cx="2994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After </a:t>
            </a: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algebra</a:t>
            </a:r>
            <a:r>
              <a:rPr lang="de-DE" dirty="0" smtClean="0"/>
              <a:t>,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find </a:t>
            </a:r>
            <a:r>
              <a:rPr lang="de-DE" i="1" dirty="0" err="1" smtClean="0"/>
              <a:t>γ</a:t>
            </a: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3717130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Folie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42" y="802080"/>
            <a:ext cx="9144000" cy="68580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60947" y="280737"/>
            <a:ext cx="85156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rgbClr val="FF0000"/>
                </a:solidFill>
              </a:rPr>
              <a:t>Determination </a:t>
            </a:r>
            <a:r>
              <a:rPr lang="de-DE" sz="2800" b="1" dirty="0" err="1" smtClean="0">
                <a:solidFill>
                  <a:srgbClr val="FF0000"/>
                </a:solidFill>
              </a:rPr>
              <a:t>of</a:t>
            </a:r>
            <a:r>
              <a:rPr lang="de-DE" sz="2800" b="1" dirty="0" smtClean="0">
                <a:solidFill>
                  <a:srgbClr val="FF0000"/>
                </a:solidFill>
              </a:rPr>
              <a:t> </a:t>
            </a:r>
            <a:r>
              <a:rPr lang="de-DE" sz="2800" b="1" dirty="0" err="1" smtClean="0">
                <a:solidFill>
                  <a:srgbClr val="FF0000"/>
                </a:solidFill>
              </a:rPr>
              <a:t>the</a:t>
            </a:r>
            <a:r>
              <a:rPr lang="de-DE" sz="2800" b="1" dirty="0" smtClean="0">
                <a:solidFill>
                  <a:srgbClr val="FF0000"/>
                </a:solidFill>
              </a:rPr>
              <a:t> 3D </a:t>
            </a:r>
            <a:r>
              <a:rPr lang="de-DE" sz="2800" b="1" dirty="0" err="1" smtClean="0">
                <a:solidFill>
                  <a:srgbClr val="FF0000"/>
                </a:solidFill>
              </a:rPr>
              <a:t>positions</a:t>
            </a:r>
            <a:r>
              <a:rPr lang="de-DE" sz="2800" b="1" dirty="0" smtClean="0">
                <a:solidFill>
                  <a:srgbClr val="FF0000"/>
                </a:solidFill>
              </a:rPr>
              <a:t> </a:t>
            </a:r>
            <a:r>
              <a:rPr lang="de-DE" sz="2800" b="1" dirty="0" err="1" smtClean="0">
                <a:solidFill>
                  <a:srgbClr val="FF0000"/>
                </a:solidFill>
              </a:rPr>
              <a:t>for</a:t>
            </a:r>
            <a:r>
              <a:rPr lang="de-DE" sz="2800" b="1" dirty="0" smtClean="0">
                <a:solidFill>
                  <a:srgbClr val="FF0000"/>
                </a:solidFill>
              </a:rPr>
              <a:t> a </a:t>
            </a:r>
            <a:r>
              <a:rPr lang="de-DE" sz="2800" b="1" dirty="0" err="1" smtClean="0">
                <a:solidFill>
                  <a:srgbClr val="FF0000"/>
                </a:solidFill>
              </a:rPr>
              <a:t>point</a:t>
            </a:r>
            <a:r>
              <a:rPr lang="de-DE" sz="2800" b="1" dirty="0" smtClean="0">
                <a:solidFill>
                  <a:srgbClr val="FF0000"/>
                </a:solidFill>
              </a:rPr>
              <a:t> </a:t>
            </a:r>
            <a:r>
              <a:rPr lang="de-DE" sz="2800" b="1" dirty="0" err="1" smtClean="0">
                <a:solidFill>
                  <a:srgbClr val="FF0000"/>
                </a:solidFill>
              </a:rPr>
              <a:t>moving</a:t>
            </a:r>
            <a:r>
              <a:rPr lang="de-DE" sz="2800" b="1" dirty="0" smtClean="0">
                <a:solidFill>
                  <a:srgbClr val="FF0000"/>
                </a:solidFill>
              </a:rPr>
              <a:t> </a:t>
            </a:r>
            <a:r>
              <a:rPr lang="de-DE" sz="2800" b="1" dirty="0" err="1" smtClean="0">
                <a:solidFill>
                  <a:srgbClr val="FF0000"/>
                </a:solidFill>
              </a:rPr>
              <a:t>radially</a:t>
            </a:r>
            <a:r>
              <a:rPr lang="de-DE" sz="2800" b="1" dirty="0" smtClean="0">
                <a:solidFill>
                  <a:srgbClr val="FF0000"/>
                </a:solidFill>
              </a:rPr>
              <a:t> </a:t>
            </a:r>
            <a:r>
              <a:rPr lang="de-DE" sz="2800" b="1" dirty="0" err="1" smtClean="0">
                <a:solidFill>
                  <a:srgbClr val="FF0000"/>
                </a:solidFill>
              </a:rPr>
              <a:t>with</a:t>
            </a:r>
            <a:r>
              <a:rPr lang="de-DE" sz="2800" b="1" dirty="0" smtClean="0">
                <a:solidFill>
                  <a:srgbClr val="FF0000"/>
                </a:solidFill>
              </a:rPr>
              <a:t> uniform </a:t>
            </a:r>
            <a:r>
              <a:rPr lang="de-DE" sz="2800" b="1" dirty="0" err="1" smtClean="0">
                <a:solidFill>
                  <a:srgbClr val="FF0000"/>
                </a:solidFill>
              </a:rPr>
              <a:t>speed</a:t>
            </a:r>
            <a:endParaRPr lang="de-DE" sz="2800" b="1" dirty="0">
              <a:solidFill>
                <a:srgbClr val="FF000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668211" y="954116"/>
            <a:ext cx="3208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3 </a:t>
            </a:r>
            <a:r>
              <a:rPr lang="de-DE" sz="2000" dirty="0" err="1" smtClean="0"/>
              <a:t>unknown</a:t>
            </a:r>
            <a:r>
              <a:rPr lang="de-DE" sz="2000" dirty="0" smtClean="0"/>
              <a:t> variables: </a:t>
            </a:r>
            <a:r>
              <a:rPr lang="de-DE" sz="2000" i="1" dirty="0" smtClean="0"/>
              <a:t>r</a:t>
            </a:r>
            <a:r>
              <a:rPr lang="de-DE" sz="2000" i="1" baseline="-25000" dirty="0" smtClean="0"/>
              <a:t>0</a:t>
            </a:r>
            <a:r>
              <a:rPr lang="de-DE" sz="2000" i="1" dirty="0" smtClean="0"/>
              <a:t>,γ, v</a:t>
            </a:r>
            <a:endParaRPr lang="de-DE" sz="2000" i="1" baseline="-25000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6413" y="1561441"/>
            <a:ext cx="1586712" cy="256674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7097" y="1938435"/>
            <a:ext cx="3119300" cy="187158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5427579" y="3783293"/>
            <a:ext cx="344905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 smtClean="0"/>
              <a:t>Difficult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to</a:t>
            </a:r>
            <a:r>
              <a:rPr lang="de-DE" sz="2400" b="1" dirty="0" smtClean="0"/>
              <a:t> explicit </a:t>
            </a:r>
            <a:r>
              <a:rPr lang="de-DE" sz="2400" b="1" dirty="0" err="1" smtClean="0"/>
              <a:t>the</a:t>
            </a:r>
            <a:r>
              <a:rPr lang="de-DE" sz="2400" b="1" dirty="0" smtClean="0"/>
              <a:t> variables </a:t>
            </a:r>
            <a:r>
              <a:rPr lang="de-DE" sz="2400" b="1" dirty="0" err="1" smtClean="0"/>
              <a:t>from</a:t>
            </a:r>
            <a:r>
              <a:rPr lang="de-DE" sz="2400" b="1" dirty="0"/>
              <a:t> </a:t>
            </a:r>
            <a:r>
              <a:rPr lang="de-DE" sz="2400" b="1" dirty="0" err="1" smtClean="0"/>
              <a:t>this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systems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because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of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the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presence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of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several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sines</a:t>
            </a:r>
            <a:r>
              <a:rPr lang="de-DE" sz="2400" b="1" dirty="0" smtClean="0"/>
              <a:t>.</a:t>
            </a:r>
            <a:r>
              <a:rPr lang="de-DE" sz="2400" b="1" dirty="0"/>
              <a:t> </a:t>
            </a:r>
            <a:r>
              <a:rPr lang="de-DE" sz="2400" b="1" dirty="0" err="1" smtClean="0"/>
              <a:t>It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needs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to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be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solved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numerically</a:t>
            </a:r>
            <a:r>
              <a:rPr lang="de-DE" sz="2400" b="1" dirty="0" smtClean="0"/>
              <a:t>, </a:t>
            </a:r>
            <a:r>
              <a:rPr lang="de-DE" sz="2400" b="1" dirty="0" err="1" smtClean="0"/>
              <a:t>or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one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could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proceed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by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fitting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the</a:t>
            </a:r>
            <a:r>
              <a:rPr lang="de-DE" sz="2400" b="1" dirty="0" smtClean="0"/>
              <a:t> non-linear </a:t>
            </a:r>
            <a:r>
              <a:rPr lang="de-DE" sz="2400" b="1" dirty="0" err="1" smtClean="0"/>
              <a:t>function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1047296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61474" y="-13361"/>
            <a:ext cx="8114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err="1" smtClean="0">
                <a:solidFill>
                  <a:srgbClr val="FF0000"/>
                </a:solidFill>
              </a:rPr>
              <a:t>Example</a:t>
            </a:r>
            <a:r>
              <a:rPr lang="de-DE" sz="2000" b="1" dirty="0" smtClean="0">
                <a:solidFill>
                  <a:srgbClr val="FF0000"/>
                </a:solidFill>
              </a:rPr>
              <a:t>: </a:t>
            </a:r>
            <a:r>
              <a:rPr lang="de-DE" sz="2000" b="1" dirty="0" err="1" smtClean="0">
                <a:solidFill>
                  <a:srgbClr val="FF0000"/>
                </a:solidFill>
              </a:rPr>
              <a:t>j-map</a:t>
            </a:r>
            <a:r>
              <a:rPr lang="de-DE" sz="2000" b="1" dirty="0" smtClean="0">
                <a:solidFill>
                  <a:srgbClr val="FF0000"/>
                </a:solidFill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</a:rPr>
              <a:t>obtained</a:t>
            </a:r>
            <a:r>
              <a:rPr lang="de-DE" sz="2000" b="1" dirty="0" smtClean="0">
                <a:solidFill>
                  <a:srgbClr val="FF0000"/>
                </a:solidFill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</a:rPr>
              <a:t>from</a:t>
            </a:r>
            <a:r>
              <a:rPr lang="de-DE" sz="2000" b="1" dirty="0" smtClean="0">
                <a:solidFill>
                  <a:srgbClr val="FF0000"/>
                </a:solidFill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</a:rPr>
              <a:t>the</a:t>
            </a:r>
            <a:r>
              <a:rPr lang="de-DE" sz="2000" b="1" dirty="0" smtClean="0">
                <a:solidFill>
                  <a:srgbClr val="FF0000"/>
                </a:solidFill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</a:rPr>
              <a:t>tests</a:t>
            </a:r>
            <a:r>
              <a:rPr lang="de-DE" sz="2000" b="1" dirty="0" smtClean="0">
                <a:solidFill>
                  <a:srgbClr val="FF0000"/>
                </a:solidFill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</a:rPr>
              <a:t>with</a:t>
            </a:r>
            <a:r>
              <a:rPr lang="de-DE" sz="2000" b="1" dirty="0" smtClean="0">
                <a:solidFill>
                  <a:srgbClr val="FF0000"/>
                </a:solidFill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</a:rPr>
              <a:t>the</a:t>
            </a:r>
            <a:r>
              <a:rPr lang="de-DE" sz="2000" b="1" dirty="0" smtClean="0">
                <a:solidFill>
                  <a:srgbClr val="FF0000"/>
                </a:solidFill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</a:rPr>
              <a:t>plasma</a:t>
            </a:r>
            <a:r>
              <a:rPr lang="de-DE" sz="2000" b="1" dirty="0" smtClean="0">
                <a:solidFill>
                  <a:srgbClr val="FF0000"/>
                </a:solidFill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</a:rPr>
              <a:t>sphere</a:t>
            </a:r>
            <a:endParaRPr lang="de-DE" sz="2000" b="1" dirty="0">
              <a:solidFill>
                <a:srgbClr val="FF0000"/>
              </a:solidFill>
            </a:endParaRPr>
          </a:p>
        </p:txBody>
      </p:sp>
      <p:pic>
        <p:nvPicPr>
          <p:cNvPr id="3" name="Bild 2" descr="jma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752"/>
            <a:ext cx="9144000" cy="5064919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54000" y="5440952"/>
            <a:ext cx="8422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The </a:t>
            </a:r>
            <a:r>
              <a:rPr lang="de-DE" dirty="0" err="1" smtClean="0"/>
              <a:t>function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fitted</a:t>
            </a:r>
            <a:r>
              <a:rPr lang="de-DE" dirty="0" smtClean="0"/>
              <a:t> </a:t>
            </a:r>
            <a:r>
              <a:rPr lang="de-DE" dirty="0" err="1" smtClean="0"/>
              <a:t>would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:</a:t>
            </a:r>
            <a:endParaRPr lang="de-DE" dirty="0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117" y="5788537"/>
            <a:ext cx="7563848" cy="614947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4444041" y="2700421"/>
            <a:ext cx="32160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r-IN" baseline="30000" dirty="0"/>
              <a:t>+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1448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35263" y="681789"/>
            <a:ext cx="7539790" cy="4226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I </a:t>
            </a:r>
            <a:r>
              <a:rPr lang="de-DE" sz="2000" dirty="0" err="1" smtClean="0"/>
              <a:t>think</a:t>
            </a:r>
            <a:r>
              <a:rPr lang="de-DE" sz="2000" dirty="0" smtClean="0"/>
              <a:t>, I </a:t>
            </a:r>
            <a:r>
              <a:rPr lang="de-DE" sz="2000" dirty="0" err="1" smtClean="0"/>
              <a:t>should</a:t>
            </a:r>
            <a:r>
              <a:rPr lang="de-DE" sz="2000" dirty="0" smtClean="0"/>
              <a:t> </a:t>
            </a:r>
            <a:r>
              <a:rPr lang="de-DE" sz="2000" dirty="0" err="1" smtClean="0"/>
              <a:t>linearise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sines</a:t>
            </a:r>
            <a:r>
              <a:rPr lang="de-DE" sz="2000" dirty="0" smtClean="0"/>
              <a:t> in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previous</a:t>
            </a:r>
            <a:r>
              <a:rPr lang="de-DE" sz="2000" dirty="0" smtClean="0"/>
              <a:t> </a:t>
            </a:r>
            <a:r>
              <a:rPr lang="de-DE" sz="2000" dirty="0" err="1" smtClean="0"/>
              <a:t>equation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try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express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relation</a:t>
            </a:r>
            <a:r>
              <a:rPr lang="de-DE" sz="2000" dirty="0" smtClean="0"/>
              <a:t> </a:t>
            </a:r>
            <a:r>
              <a:rPr lang="de-DE" sz="2000" dirty="0" err="1" smtClean="0"/>
              <a:t>as</a:t>
            </a:r>
            <a:r>
              <a:rPr lang="de-DE" sz="2000" dirty="0" smtClean="0"/>
              <a:t> </a:t>
            </a:r>
          </a:p>
          <a:p>
            <a:endParaRPr lang="de-DE" dirty="0"/>
          </a:p>
          <a:p>
            <a:pPr algn="ctr"/>
            <a:r>
              <a:rPr lang="de-DE" sz="2400" i="1" dirty="0" err="1" smtClean="0"/>
              <a:t>ξ</a:t>
            </a:r>
            <a:r>
              <a:rPr lang="de-DE" sz="2400" i="1" baseline="-25000" dirty="0" err="1" smtClean="0"/>
              <a:t>i</a:t>
            </a:r>
            <a:r>
              <a:rPr lang="de-DE" sz="2400" i="1" dirty="0" smtClean="0"/>
              <a:t> = f ( </a:t>
            </a:r>
            <a:r>
              <a:rPr lang="de-DE" sz="2400" i="1" dirty="0" err="1" smtClean="0"/>
              <a:t>t</a:t>
            </a:r>
            <a:r>
              <a:rPr lang="de-DE" sz="2400" i="1" baseline="-25000" dirty="0" err="1" smtClean="0"/>
              <a:t>i</a:t>
            </a:r>
            <a:r>
              <a:rPr lang="de-DE" sz="2400" i="1" baseline="-25000" dirty="0" smtClean="0"/>
              <a:t>, </a:t>
            </a:r>
            <a:r>
              <a:rPr lang="de-DE" sz="2400" i="1" dirty="0" smtClean="0"/>
              <a:t>r0, </a:t>
            </a:r>
            <a:r>
              <a:rPr lang="de-DE" sz="2400" i="1" dirty="0" err="1" smtClean="0"/>
              <a:t>γ</a:t>
            </a:r>
            <a:r>
              <a:rPr lang="de-DE" sz="2400" i="1" dirty="0" smtClean="0"/>
              <a:t>, v, α</a:t>
            </a:r>
            <a:r>
              <a:rPr lang="de-DE" sz="2400" i="1" baseline="-25000" dirty="0" smtClean="0"/>
              <a:t>i</a:t>
            </a:r>
            <a:r>
              <a:rPr lang="de-DE" sz="2400" i="1" dirty="0" smtClean="0"/>
              <a:t>, d</a:t>
            </a:r>
            <a:r>
              <a:rPr lang="de-DE" sz="2400" i="1" baseline="-25000" dirty="0" smtClean="0"/>
              <a:t>i</a:t>
            </a:r>
            <a:r>
              <a:rPr lang="de-DE" sz="2400" i="1" dirty="0" smtClean="0"/>
              <a:t>)</a:t>
            </a:r>
          </a:p>
          <a:p>
            <a:pPr algn="ctr"/>
            <a:endParaRPr lang="de-DE" sz="2400" i="1" baseline="-25000" dirty="0"/>
          </a:p>
          <a:p>
            <a:r>
              <a:rPr lang="de-DE" sz="2000" dirty="0" err="1" smtClean="0"/>
              <a:t>Where</a:t>
            </a:r>
            <a:r>
              <a:rPr lang="de-DE" sz="2000" dirty="0" smtClean="0"/>
              <a:t> </a:t>
            </a:r>
            <a:r>
              <a:rPr lang="de-DE" sz="2000" i="1" dirty="0" err="1" smtClean="0"/>
              <a:t>t</a:t>
            </a:r>
            <a:r>
              <a:rPr lang="de-DE" sz="2000" i="1" baseline="-25000" dirty="0" err="1" smtClean="0"/>
              <a:t>i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independent</a:t>
            </a:r>
            <a:r>
              <a:rPr lang="de-DE" sz="2000" dirty="0" smtClean="0"/>
              <a:t> variable, </a:t>
            </a:r>
            <a:r>
              <a:rPr lang="de-DE" sz="2000" i="1" dirty="0" err="1"/>
              <a:t>ξ</a:t>
            </a:r>
            <a:r>
              <a:rPr lang="de-DE" sz="2000" i="1" baseline="-25000" dirty="0" err="1"/>
              <a:t>i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dependent</a:t>
            </a:r>
            <a:r>
              <a:rPr lang="de-DE" sz="2000" dirty="0" smtClean="0"/>
              <a:t> variable (</a:t>
            </a:r>
            <a:r>
              <a:rPr lang="de-DE" sz="2000" dirty="0"/>
              <a:t>e</a:t>
            </a:r>
            <a:r>
              <a:rPr lang="de-DE" sz="2000" dirty="0" smtClean="0"/>
              <a:t>.g.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measurements</a:t>
            </a:r>
            <a:r>
              <a:rPr lang="de-DE" sz="2000" dirty="0" smtClean="0"/>
              <a:t> </a:t>
            </a:r>
            <a:r>
              <a:rPr lang="de-DE" sz="2000" dirty="0" err="1" smtClean="0"/>
              <a:t>from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j-maps</a:t>
            </a:r>
            <a:r>
              <a:rPr lang="de-DE" sz="2000" dirty="0" smtClean="0"/>
              <a:t>); r</a:t>
            </a:r>
            <a:r>
              <a:rPr lang="de-DE" sz="2000" baseline="-25000" dirty="0" smtClean="0"/>
              <a:t>0</a:t>
            </a:r>
            <a:r>
              <a:rPr lang="de-DE" sz="2000" dirty="0" smtClean="0"/>
              <a:t>, v,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i="1" dirty="0" err="1" smtClean="0"/>
              <a:t>γ</a:t>
            </a:r>
            <a:r>
              <a:rPr lang="de-DE" sz="2000" i="1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fitting</a:t>
            </a:r>
            <a:r>
              <a:rPr lang="de-DE" sz="2000" dirty="0" smtClean="0"/>
              <a:t> </a:t>
            </a:r>
            <a:r>
              <a:rPr lang="de-DE" sz="2000" dirty="0" err="1" smtClean="0"/>
              <a:t>parameters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be</a:t>
            </a:r>
            <a:r>
              <a:rPr lang="de-DE" sz="2000" dirty="0" smtClean="0"/>
              <a:t> </a:t>
            </a:r>
            <a:r>
              <a:rPr lang="de-DE" sz="2000" dirty="0" err="1" smtClean="0"/>
              <a:t>determined</a:t>
            </a:r>
            <a:r>
              <a:rPr lang="de-DE" sz="2000" dirty="0" smtClean="0"/>
              <a:t>,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i="1" dirty="0"/>
              <a:t>α</a:t>
            </a:r>
            <a:r>
              <a:rPr lang="de-DE" sz="2000" i="1" baseline="-25000" dirty="0"/>
              <a:t>i</a:t>
            </a:r>
            <a:r>
              <a:rPr lang="de-DE" sz="2000" i="1" dirty="0"/>
              <a:t>, </a:t>
            </a:r>
            <a:r>
              <a:rPr lang="de-DE" sz="2000" i="1" dirty="0" smtClean="0"/>
              <a:t>d</a:t>
            </a:r>
            <a:r>
              <a:rPr lang="de-DE" sz="2000" i="1" baseline="-25000" dirty="0" smtClean="0"/>
              <a:t>i</a:t>
            </a:r>
            <a:r>
              <a:rPr lang="de-DE" sz="2000" i="1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other</a:t>
            </a:r>
            <a:r>
              <a:rPr lang="de-DE" sz="2000" dirty="0" smtClean="0"/>
              <a:t> (but </a:t>
            </a:r>
            <a:r>
              <a:rPr lang="de-DE" sz="2000" dirty="0" err="1" smtClean="0"/>
              <a:t>known</a:t>
            </a:r>
            <a:r>
              <a:rPr lang="de-DE" sz="2000" dirty="0" smtClean="0"/>
              <a:t>) variables (</a:t>
            </a:r>
            <a:r>
              <a:rPr lang="de-DE" sz="2000" dirty="0" err="1" smtClean="0"/>
              <a:t>indeed</a:t>
            </a:r>
            <a:r>
              <a:rPr lang="de-DE" sz="2000" dirty="0" smtClean="0"/>
              <a:t> </a:t>
            </a:r>
            <a:r>
              <a:rPr lang="de-DE" sz="2000" dirty="0" err="1" smtClean="0"/>
              <a:t>we</a:t>
            </a:r>
            <a:r>
              <a:rPr lang="de-DE" sz="2000" dirty="0" smtClean="0"/>
              <a:t> </a:t>
            </a:r>
            <a:r>
              <a:rPr lang="de-DE" sz="2000" dirty="0" err="1" smtClean="0"/>
              <a:t>know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distance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PSP </a:t>
            </a:r>
            <a:r>
              <a:rPr lang="de-DE" sz="2000" dirty="0" err="1" smtClean="0"/>
              <a:t>at</a:t>
            </a:r>
            <a:r>
              <a:rPr lang="de-DE" sz="2000" dirty="0" smtClean="0"/>
              <a:t> different </a:t>
            </a:r>
            <a:r>
              <a:rPr lang="de-DE" sz="2000" dirty="0" err="1" smtClean="0"/>
              <a:t>times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separations</a:t>
            </a:r>
            <a:r>
              <a:rPr lang="de-DE" sz="2000" dirty="0" smtClean="0"/>
              <a:t> </a:t>
            </a:r>
            <a:r>
              <a:rPr lang="de-DE" sz="2000" dirty="0" err="1" smtClean="0"/>
              <a:t>angles</a:t>
            </a:r>
            <a:r>
              <a:rPr lang="de-DE" sz="2000" dirty="0" smtClean="0"/>
              <a:t>). </a:t>
            </a:r>
          </a:p>
          <a:p>
            <a:endParaRPr lang="de-DE" sz="2000" baseline="-25000" dirty="0"/>
          </a:p>
          <a:p>
            <a:endParaRPr lang="de-DE" sz="2000" baseline="-25000" dirty="0" smtClean="0"/>
          </a:p>
          <a:p>
            <a:r>
              <a:rPr lang="de-DE" sz="2000" dirty="0" smtClean="0"/>
              <a:t>I do not </a:t>
            </a:r>
            <a:r>
              <a:rPr lang="de-DE" sz="2000" dirty="0" err="1" smtClean="0"/>
              <a:t>know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you</a:t>
            </a:r>
            <a:r>
              <a:rPr lang="de-DE" sz="2000" dirty="0" smtClean="0"/>
              <a:t> </a:t>
            </a:r>
            <a:r>
              <a:rPr lang="de-DE" sz="2000" dirty="0" err="1" smtClean="0"/>
              <a:t>have</a:t>
            </a:r>
            <a:r>
              <a:rPr lang="de-DE" sz="2000" dirty="0" smtClean="0"/>
              <a:t> </a:t>
            </a:r>
            <a:r>
              <a:rPr lang="de-DE" sz="2000" dirty="0" err="1" smtClean="0"/>
              <a:t>already</a:t>
            </a:r>
            <a:r>
              <a:rPr lang="de-DE" sz="2000" dirty="0" smtClean="0"/>
              <a:t> </a:t>
            </a:r>
            <a:r>
              <a:rPr lang="de-DE" sz="2000" dirty="0" err="1" smtClean="0"/>
              <a:t>faced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solved</a:t>
            </a:r>
            <a:r>
              <a:rPr lang="de-DE" sz="2000" dirty="0" smtClean="0"/>
              <a:t> </a:t>
            </a:r>
            <a:r>
              <a:rPr lang="de-DE" sz="2000" dirty="0" err="1" smtClean="0"/>
              <a:t>this</a:t>
            </a:r>
            <a:r>
              <a:rPr lang="de-DE" sz="2000" dirty="0" smtClean="0"/>
              <a:t> </a:t>
            </a:r>
            <a:r>
              <a:rPr lang="de-DE" sz="2000" dirty="0" err="1" smtClean="0"/>
              <a:t>issue</a:t>
            </a:r>
            <a:r>
              <a:rPr lang="de-DE" sz="2000" dirty="0" smtClean="0"/>
              <a:t>.</a:t>
            </a:r>
          </a:p>
          <a:p>
            <a:r>
              <a:rPr lang="de-DE" sz="2400" dirty="0" smtClean="0">
                <a:solidFill>
                  <a:srgbClr val="FF0000"/>
                </a:solidFill>
              </a:rPr>
              <a:t>Do </a:t>
            </a:r>
            <a:r>
              <a:rPr lang="de-DE" sz="2400" dirty="0" err="1" smtClean="0">
                <a:solidFill>
                  <a:srgbClr val="FF0000"/>
                </a:solidFill>
              </a:rPr>
              <a:t>you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have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any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suggestion</a:t>
            </a:r>
            <a:r>
              <a:rPr lang="de-DE" sz="2400" dirty="0" smtClean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01691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614947" y="160426"/>
            <a:ext cx="8234948" cy="6832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Raytracing</a:t>
            </a:r>
            <a:r>
              <a:rPr lang="en-US" sz="2400" b="1" dirty="0" smtClean="0">
                <a:solidFill>
                  <a:srgbClr val="FF0000"/>
                </a:solidFill>
              </a:rPr>
              <a:t> MAS results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b="1" dirty="0">
                <a:solidFill>
                  <a:srgbClr val="FF0000"/>
                </a:solidFill>
              </a:rPr>
              <a:t>T</a:t>
            </a:r>
            <a:r>
              <a:rPr lang="en-US" b="1" dirty="0" smtClean="0">
                <a:solidFill>
                  <a:srgbClr val="FF0000"/>
                </a:solidFill>
              </a:rPr>
              <a:t>his </a:t>
            </a:r>
            <a:r>
              <a:rPr lang="en-US" b="1" dirty="0">
                <a:solidFill>
                  <a:srgbClr val="FF0000"/>
                </a:solidFill>
              </a:rPr>
              <a:t>is something that I started several months </a:t>
            </a:r>
            <a:r>
              <a:rPr lang="en-US" b="1" dirty="0" smtClean="0">
                <a:solidFill>
                  <a:srgbClr val="FF0000"/>
                </a:solidFill>
              </a:rPr>
              <a:t>ago. The </a:t>
            </a:r>
            <a:r>
              <a:rPr lang="en-US" b="1" dirty="0">
                <a:solidFill>
                  <a:srgbClr val="FF0000"/>
                </a:solidFill>
              </a:rPr>
              <a:t>idea </a:t>
            </a:r>
            <a:r>
              <a:rPr lang="en-US" b="1" dirty="0" smtClean="0">
                <a:solidFill>
                  <a:srgbClr val="FF0000"/>
                </a:solidFill>
              </a:rPr>
              <a:t>is to exploit the numerical outputs of MAS simulations, specifically density </a:t>
            </a:r>
            <a:r>
              <a:rPr lang="en-US" b="1" dirty="0" err="1" smtClean="0">
                <a:solidFill>
                  <a:srgbClr val="FF0000"/>
                </a:solidFill>
              </a:rPr>
              <a:t>datacubes</a:t>
            </a:r>
            <a:r>
              <a:rPr lang="en-US" b="1" dirty="0" smtClean="0">
                <a:solidFill>
                  <a:srgbClr val="FF0000"/>
                </a:solidFill>
              </a:rPr>
              <a:t>, and apply </a:t>
            </a:r>
            <a:r>
              <a:rPr lang="en-US" b="1" dirty="0" err="1" smtClean="0">
                <a:solidFill>
                  <a:srgbClr val="FF0000"/>
                </a:solidFill>
              </a:rPr>
              <a:t>raytracing</a:t>
            </a:r>
            <a:r>
              <a:rPr lang="en-US" b="1" dirty="0" smtClean="0">
                <a:solidFill>
                  <a:srgbClr val="FF0000"/>
                </a:solidFill>
              </a:rPr>
              <a:t> to produce a realistic view of the corona from WISPR.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If we have simulations running for a finite time interval (say 1 </a:t>
            </a:r>
            <a:r>
              <a:rPr lang="en-US" b="1" dirty="0" err="1" smtClean="0">
                <a:solidFill>
                  <a:srgbClr val="FF0000"/>
                </a:solidFill>
              </a:rPr>
              <a:t>hr</a:t>
            </a:r>
            <a:r>
              <a:rPr lang="en-US" b="1" dirty="0" smtClean="0">
                <a:solidFill>
                  <a:srgbClr val="FF0000"/>
                </a:solidFill>
              </a:rPr>
              <a:t>) we could see how turbulence process, instability etc. present in the simulations will appear in the WISPR </a:t>
            </a:r>
            <a:r>
              <a:rPr lang="en-US" b="1" dirty="0" err="1" smtClean="0">
                <a:solidFill>
                  <a:srgbClr val="FF0000"/>
                </a:solidFill>
              </a:rPr>
              <a:t>FoV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I have tried to do it with just a single density </a:t>
            </a:r>
            <a:r>
              <a:rPr lang="en-US" b="1" dirty="0" err="1" smtClean="0">
                <a:solidFill>
                  <a:srgbClr val="FF0000"/>
                </a:solidFill>
              </a:rPr>
              <a:t>datacube</a:t>
            </a:r>
            <a:r>
              <a:rPr lang="en-US" b="1" dirty="0" smtClean="0">
                <a:solidFill>
                  <a:srgbClr val="FF0000"/>
                </a:solidFill>
              </a:rPr>
              <a:t> (so at a fixed time) . The result is shown in the next third slide.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The main difficulty is to convert (“correctly”) the original density </a:t>
            </a:r>
            <a:r>
              <a:rPr lang="en-US" b="1" dirty="0" err="1" smtClean="0">
                <a:solidFill>
                  <a:srgbClr val="FF0000"/>
                </a:solidFill>
              </a:rPr>
              <a:t>datacube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from spherical coordinates into </a:t>
            </a:r>
            <a:r>
              <a:rPr lang="en-US" b="1" dirty="0">
                <a:solidFill>
                  <a:srgbClr val="FF0000"/>
                </a:solidFill>
              </a:rPr>
              <a:t>C</a:t>
            </a:r>
            <a:r>
              <a:rPr lang="en-US" b="1" dirty="0" smtClean="0">
                <a:solidFill>
                  <a:srgbClr val="FF0000"/>
                </a:solidFill>
              </a:rPr>
              <a:t>artesian, in order to apply </a:t>
            </a:r>
            <a:r>
              <a:rPr lang="en-US" b="1" dirty="0" err="1" smtClean="0">
                <a:solidFill>
                  <a:srgbClr val="FF0000"/>
                </a:solidFill>
              </a:rPr>
              <a:t>raytracing</a:t>
            </a:r>
            <a:r>
              <a:rPr lang="en-US" b="1" dirty="0" smtClean="0">
                <a:solidFill>
                  <a:srgbClr val="FF0000"/>
                </a:solidFill>
              </a:rPr>
              <a:t>. In addition, the spatial grid along the radial coordinate is not uniform, but finer for lower r. For </a:t>
            </a:r>
            <a:r>
              <a:rPr lang="en-US" b="1" dirty="0" err="1" smtClean="0">
                <a:solidFill>
                  <a:srgbClr val="FF0000"/>
                </a:solidFill>
              </a:rPr>
              <a:t>raytracing</a:t>
            </a:r>
            <a:r>
              <a:rPr lang="en-US" b="1" dirty="0" smtClean="0">
                <a:solidFill>
                  <a:srgbClr val="FF0000"/>
                </a:solidFill>
              </a:rPr>
              <a:t>, I would expect a uniform grid to give as input in the </a:t>
            </a:r>
            <a:r>
              <a:rPr lang="en-US" b="1" dirty="0" err="1" smtClean="0">
                <a:solidFill>
                  <a:srgbClr val="FF0000"/>
                </a:solidFill>
              </a:rPr>
              <a:t>raytracing</a:t>
            </a:r>
            <a:r>
              <a:rPr lang="en-US" b="1" dirty="0" smtClean="0">
                <a:solidFill>
                  <a:srgbClr val="FF0000"/>
                </a:solidFill>
              </a:rPr>
              <a:t> routines. 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So, the movie that you will see is not correct. We do not see any nice coronal feature. I wrote a routine based on interpolation by myself to convert </a:t>
            </a:r>
            <a:r>
              <a:rPr lang="en-US" b="1" dirty="0" err="1" smtClean="0">
                <a:solidFill>
                  <a:srgbClr val="FF0000"/>
                </a:solidFill>
              </a:rPr>
              <a:t>sph</a:t>
            </a:r>
            <a:r>
              <a:rPr lang="en-US" b="1" dirty="0" smtClean="0">
                <a:solidFill>
                  <a:srgbClr val="FF0000"/>
                </a:solidFill>
              </a:rPr>
              <a:t> into Cart, but there are errors of course. Do you know any nice procedure in SSW to convert the </a:t>
            </a:r>
            <a:r>
              <a:rPr lang="en-US" b="1" dirty="0" err="1" smtClean="0">
                <a:solidFill>
                  <a:srgbClr val="FF0000"/>
                </a:solidFill>
              </a:rPr>
              <a:t>datacube</a:t>
            </a:r>
            <a:r>
              <a:rPr lang="en-US" b="1" dirty="0" smtClean="0">
                <a:solidFill>
                  <a:srgbClr val="FF0000"/>
                </a:solidFill>
              </a:rPr>
              <a:t> from spherical to Cartesian? I do not know if </a:t>
            </a:r>
            <a:r>
              <a:rPr lang="en-US" b="1" dirty="0" err="1" smtClean="0">
                <a:solidFill>
                  <a:srgbClr val="FF0000"/>
                </a:solidFill>
              </a:rPr>
              <a:t>raytracing</a:t>
            </a:r>
            <a:r>
              <a:rPr lang="en-US" b="1" dirty="0" smtClean="0">
                <a:solidFill>
                  <a:srgbClr val="FF0000"/>
                </a:solidFill>
              </a:rPr>
              <a:t> can be directly  applied to a model in spherical coordinates, rather than Cartesian.</a:t>
            </a:r>
          </a:p>
          <a:p>
            <a:endParaRPr lang="de-D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126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08364" y="33048"/>
            <a:ext cx="7129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MAS </a:t>
            </a:r>
            <a:r>
              <a:rPr lang="en-US" b="1" dirty="0" smtClean="0">
                <a:solidFill>
                  <a:srgbClr val="FF0000"/>
                </a:solidFill>
              </a:rPr>
              <a:t>modeling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304644" y="414637"/>
            <a:ext cx="4663685" cy="6463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A 3D </a:t>
            </a:r>
            <a:r>
              <a:rPr lang="de-DE" dirty="0" err="1" smtClean="0"/>
              <a:t>datacube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/>
              <a:t>“</a:t>
            </a:r>
            <a:r>
              <a:rPr lang="de-DE" dirty="0" err="1" smtClean="0"/>
              <a:t>coronal</a:t>
            </a:r>
            <a:r>
              <a:rPr lang="de-DE" dirty="0"/>
              <a:t>”</a:t>
            </a:r>
            <a:r>
              <a:rPr lang="de-DE" dirty="0" smtClean="0"/>
              <a:t> </a:t>
            </a:r>
            <a:r>
              <a:rPr lang="de-DE" dirty="0" err="1" smtClean="0"/>
              <a:t>density</a:t>
            </a:r>
            <a:r>
              <a:rPr lang="de-DE" dirty="0" smtClean="0"/>
              <a:t> was</a:t>
            </a:r>
          </a:p>
          <a:p>
            <a:r>
              <a:rPr lang="de-DE" dirty="0" err="1"/>
              <a:t>d</a:t>
            </a:r>
            <a:r>
              <a:rPr lang="de-DE" dirty="0" err="1" smtClean="0"/>
              <a:t>ownloaded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smtClean="0">
                <a:hlinkClick r:id="rId3"/>
              </a:rPr>
              <a:t>http://www.predsci.com/stereo/data_access.php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The </a:t>
            </a:r>
            <a:r>
              <a:rPr lang="de-DE" dirty="0" err="1" smtClean="0"/>
              <a:t>file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named</a:t>
            </a:r>
            <a:r>
              <a:rPr lang="de-DE" dirty="0" smtClean="0"/>
              <a:t> rho002.hdf.</a:t>
            </a:r>
          </a:p>
          <a:p>
            <a:endParaRPr lang="de-DE" dirty="0"/>
          </a:p>
          <a:p>
            <a:r>
              <a:rPr lang="de-DE" dirty="0" smtClean="0"/>
              <a:t>The </a:t>
            </a:r>
            <a:r>
              <a:rPr lang="de-DE" dirty="0" err="1" smtClean="0"/>
              <a:t>simulation</a:t>
            </a:r>
            <a:r>
              <a:rPr lang="de-DE" dirty="0" smtClean="0"/>
              <a:t> ID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datacube</a:t>
            </a:r>
            <a:r>
              <a:rPr lang="de-DE" dirty="0" smtClean="0"/>
              <a:t> </a:t>
            </a:r>
            <a:r>
              <a:rPr lang="de-DE" dirty="0" err="1" smtClean="0"/>
              <a:t>provided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website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</a:p>
          <a:p>
            <a:r>
              <a:rPr lang="de-DE" dirty="0" smtClean="0"/>
              <a:t>“medium/hmi_masp_mas_std0201”. I do not </a:t>
            </a:r>
            <a:r>
              <a:rPr lang="de-DE" dirty="0" err="1" smtClean="0"/>
              <a:t>know</a:t>
            </a:r>
            <a:r>
              <a:rPr lang="de-DE" dirty="0" smtClean="0"/>
              <a:t> </a:t>
            </a:r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labels</a:t>
            </a:r>
            <a:r>
              <a:rPr lang="de-DE" dirty="0" smtClean="0"/>
              <a:t> </a:t>
            </a:r>
            <a:r>
              <a:rPr lang="de-DE" dirty="0" err="1" smtClean="0"/>
              <a:t>mean</a:t>
            </a:r>
            <a:r>
              <a:rPr lang="de-DE" dirty="0" smtClean="0"/>
              <a:t> </a:t>
            </a:r>
            <a:r>
              <a:rPr lang="de-DE" dirty="0" err="1" smtClean="0"/>
              <a:t>like</a:t>
            </a:r>
            <a:r>
              <a:rPr lang="de-DE" dirty="0" smtClean="0"/>
              <a:t> “</a:t>
            </a:r>
            <a:r>
              <a:rPr lang="de-DE" dirty="0" err="1" smtClean="0"/>
              <a:t>masp</a:t>
            </a:r>
            <a:r>
              <a:rPr lang="de-DE" dirty="0" smtClean="0"/>
              <a:t>”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/>
              <a:t>“</a:t>
            </a:r>
            <a:r>
              <a:rPr lang="de-DE" dirty="0" err="1" smtClean="0"/>
              <a:t>std</a:t>
            </a:r>
            <a:r>
              <a:rPr lang="de-DE" dirty="0" smtClean="0"/>
              <a:t>”. I </a:t>
            </a:r>
            <a:r>
              <a:rPr lang="de-DE" dirty="0" err="1" smtClean="0"/>
              <a:t>imagine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“</a:t>
            </a:r>
            <a:r>
              <a:rPr lang="de-DE" dirty="0" err="1" smtClean="0"/>
              <a:t>hmi</a:t>
            </a:r>
            <a:r>
              <a:rPr lang="de-DE" dirty="0" smtClean="0"/>
              <a:t>” </a:t>
            </a:r>
            <a:r>
              <a:rPr lang="de-DE" dirty="0" err="1" smtClean="0"/>
              <a:t>means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HMI </a:t>
            </a:r>
            <a:r>
              <a:rPr lang="de-DE" dirty="0" err="1" smtClean="0"/>
              <a:t>magnetograms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been</a:t>
            </a:r>
            <a:r>
              <a:rPr lang="de-DE" dirty="0" smtClean="0"/>
              <a:t> </a:t>
            </a:r>
            <a:r>
              <a:rPr lang="de-DE" dirty="0" err="1" smtClean="0"/>
              <a:t>used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boundary</a:t>
            </a:r>
            <a:r>
              <a:rPr lang="de-DE" dirty="0" smtClean="0"/>
              <a:t> </a:t>
            </a:r>
            <a:r>
              <a:rPr lang="de-DE" dirty="0" err="1" smtClean="0"/>
              <a:t>condition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simulation</a:t>
            </a:r>
            <a:r>
              <a:rPr lang="de-DE" dirty="0" smtClean="0"/>
              <a:t>. The </a:t>
            </a:r>
            <a:r>
              <a:rPr lang="de-DE" dirty="0" err="1" smtClean="0"/>
              <a:t>reference</a:t>
            </a:r>
            <a:r>
              <a:rPr lang="de-DE" dirty="0" smtClean="0"/>
              <a:t> </a:t>
            </a:r>
            <a:r>
              <a:rPr lang="de-DE" dirty="0" err="1" smtClean="0"/>
              <a:t>date</a:t>
            </a:r>
            <a:r>
              <a:rPr lang="de-DE" dirty="0" smtClean="0"/>
              <a:t> </a:t>
            </a:r>
            <a:r>
              <a:rPr lang="de-DE" dirty="0" err="1" smtClean="0"/>
              <a:t>should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Dec</a:t>
            </a:r>
            <a:r>
              <a:rPr lang="de-DE" dirty="0" smtClean="0"/>
              <a:t> 14, 2016.</a:t>
            </a:r>
          </a:p>
          <a:p>
            <a:endParaRPr lang="de-DE" dirty="0"/>
          </a:p>
          <a:p>
            <a:r>
              <a:rPr lang="de-DE" dirty="0" smtClean="0"/>
              <a:t>The </a:t>
            </a:r>
            <a:r>
              <a:rPr lang="de-DE" dirty="0" err="1" smtClean="0"/>
              <a:t>datacube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a DOUBLE </a:t>
            </a:r>
            <a:r>
              <a:rPr lang="de-DE" dirty="0" err="1" smtClean="0"/>
              <a:t>array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dimensions</a:t>
            </a:r>
            <a:r>
              <a:rPr lang="de-DE" dirty="0" smtClean="0"/>
              <a:t> [201,151,257] </a:t>
            </a:r>
            <a:r>
              <a:rPr lang="de-DE" dirty="0" err="1" smtClean="0"/>
              <a:t>which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in </a:t>
            </a:r>
            <a:r>
              <a:rPr lang="de-DE" dirty="0" err="1" smtClean="0"/>
              <a:t>spherical</a:t>
            </a:r>
            <a:r>
              <a:rPr lang="de-DE" dirty="0" smtClean="0"/>
              <a:t> </a:t>
            </a:r>
            <a:r>
              <a:rPr lang="de-DE" dirty="0" err="1" smtClean="0"/>
              <a:t>coordinates</a:t>
            </a:r>
            <a:r>
              <a:rPr lang="de-DE" dirty="0" smtClean="0"/>
              <a:t>: </a:t>
            </a:r>
            <a:r>
              <a:rPr lang="de-DE" dirty="0" err="1" smtClean="0"/>
              <a:t>r</a:t>
            </a:r>
            <a:r>
              <a:rPr lang="de-DE" dirty="0" smtClean="0"/>
              <a:t>, \</a:t>
            </a:r>
            <a:r>
              <a:rPr lang="de-DE" dirty="0" err="1" smtClean="0"/>
              <a:t>theta</a:t>
            </a:r>
            <a:r>
              <a:rPr lang="de-DE" dirty="0" smtClean="0"/>
              <a:t>, </a:t>
            </a:r>
            <a:r>
              <a:rPr lang="de-DE" dirty="0" err="1" smtClean="0"/>
              <a:t>and</a:t>
            </a:r>
            <a:r>
              <a:rPr lang="de-DE" dirty="0" smtClean="0"/>
              <a:t> \</a:t>
            </a:r>
            <a:r>
              <a:rPr lang="de-DE" dirty="0" err="1" smtClean="0"/>
              <a:t>phi</a:t>
            </a:r>
            <a:r>
              <a:rPr lang="de-DE" dirty="0" smtClean="0"/>
              <a:t>, </a:t>
            </a:r>
            <a:r>
              <a:rPr lang="de-DE" dirty="0" err="1" smtClean="0"/>
              <a:t>respectively</a:t>
            </a:r>
            <a:r>
              <a:rPr lang="de-DE" dirty="0" smtClean="0"/>
              <a:t>.</a:t>
            </a:r>
          </a:p>
          <a:p>
            <a:endParaRPr lang="de-DE" dirty="0"/>
          </a:p>
          <a:p>
            <a:r>
              <a:rPr lang="de-DE" dirty="0" smtClean="0"/>
              <a:t>The </a:t>
            </a:r>
            <a:r>
              <a:rPr lang="de-DE" dirty="0" err="1" smtClean="0"/>
              <a:t>grid</a:t>
            </a:r>
            <a:r>
              <a:rPr lang="de-DE" dirty="0" smtClean="0"/>
              <a:t> </a:t>
            </a:r>
            <a:r>
              <a:rPr lang="de-DE" dirty="0" err="1" smtClean="0"/>
              <a:t>spacing</a:t>
            </a:r>
            <a:r>
              <a:rPr lang="de-DE" dirty="0" smtClean="0"/>
              <a:t> in </a:t>
            </a:r>
            <a:r>
              <a:rPr lang="de-DE" dirty="0" err="1" smtClean="0"/>
              <a:t>r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not uniform: </a:t>
            </a:r>
            <a:r>
              <a:rPr lang="de-DE" dirty="0" err="1" smtClean="0"/>
              <a:t>denser</a:t>
            </a:r>
            <a:r>
              <a:rPr lang="de-DE" dirty="0" smtClean="0"/>
              <a:t> </a:t>
            </a:r>
            <a:r>
              <a:rPr lang="de-DE" dirty="0" err="1" smtClean="0"/>
              <a:t>close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Sun. The </a:t>
            </a:r>
            <a:r>
              <a:rPr lang="de-DE" dirty="0" err="1" smtClean="0"/>
              <a:t>interval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radial </a:t>
            </a:r>
            <a:r>
              <a:rPr lang="de-DE" dirty="0" err="1" smtClean="0"/>
              <a:t>distance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~0.99-30 solar </a:t>
            </a:r>
            <a:r>
              <a:rPr lang="de-DE" dirty="0" err="1" smtClean="0"/>
              <a:t>radii</a:t>
            </a:r>
            <a:r>
              <a:rPr lang="de-DE" dirty="0" smtClean="0"/>
              <a:t>.</a:t>
            </a:r>
          </a:p>
        </p:txBody>
      </p:sp>
      <p:pic>
        <p:nvPicPr>
          <p:cNvPr id="8" name="Bild 7" descr="coordinates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851" y="732659"/>
            <a:ext cx="3594100" cy="53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952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density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34" y="3261218"/>
            <a:ext cx="4268438" cy="2842278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549176" y="566316"/>
            <a:ext cx="826338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 </a:t>
            </a:r>
            <a:r>
              <a:rPr lang="de-DE" dirty="0" err="1" smtClean="0"/>
              <a:t>contour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density</a:t>
            </a:r>
            <a:r>
              <a:rPr lang="de-DE" dirty="0" smtClean="0"/>
              <a:t> </a:t>
            </a:r>
            <a:r>
              <a:rPr lang="de-DE" dirty="0" err="1" smtClean="0"/>
              <a:t>distribution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plane </a:t>
            </a:r>
            <a:r>
              <a:rPr lang="de-DE" dirty="0" err="1" smtClean="0"/>
              <a:t>r</a:t>
            </a:r>
            <a:r>
              <a:rPr lang="de-DE" dirty="0" smtClean="0"/>
              <a:t> -\</a:t>
            </a:r>
            <a:r>
              <a:rPr lang="de-DE" dirty="0" err="1" smtClean="0"/>
              <a:t>theta</a:t>
            </a:r>
            <a:r>
              <a:rPr lang="de-DE" dirty="0" smtClean="0"/>
              <a:t> (\</a:t>
            </a:r>
            <a:r>
              <a:rPr lang="de-DE" dirty="0" err="1" smtClean="0"/>
              <a:t>phi</a:t>
            </a:r>
            <a:r>
              <a:rPr lang="de-DE" dirty="0" smtClean="0"/>
              <a:t>=0, </a:t>
            </a:r>
            <a:r>
              <a:rPr lang="de-DE" dirty="0" err="1" smtClean="0"/>
              <a:t>and</a:t>
            </a:r>
            <a:r>
              <a:rPr lang="de-DE" dirty="0" smtClean="0"/>
              <a:t> \</a:t>
            </a:r>
            <a:r>
              <a:rPr lang="de-DE" dirty="0" err="1" smtClean="0"/>
              <a:t>phi</a:t>
            </a:r>
            <a:r>
              <a:rPr lang="de-DE" dirty="0" smtClean="0"/>
              <a:t>=90 </a:t>
            </a:r>
            <a:r>
              <a:rPr lang="de-DE" dirty="0" err="1" smtClean="0"/>
              <a:t>deg</a:t>
            </a:r>
            <a:r>
              <a:rPr lang="de-DE" dirty="0" smtClean="0"/>
              <a:t>). A </a:t>
            </a:r>
            <a:r>
              <a:rPr lang="de-DE" dirty="0" err="1" smtClean="0"/>
              <a:t>helmet</a:t>
            </a:r>
            <a:r>
              <a:rPr lang="de-DE" dirty="0" smtClean="0"/>
              <a:t> </a:t>
            </a:r>
            <a:r>
              <a:rPr lang="de-DE" dirty="0" err="1" smtClean="0"/>
              <a:t>streamer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elongated</a:t>
            </a:r>
            <a:r>
              <a:rPr lang="de-DE" dirty="0" smtClean="0"/>
              <a:t>  </a:t>
            </a:r>
            <a:r>
              <a:rPr lang="de-DE" dirty="0" err="1" smtClean="0"/>
              <a:t>at</a:t>
            </a:r>
            <a:r>
              <a:rPr lang="de-DE" dirty="0" smtClean="0"/>
              <a:t> 2.0 </a:t>
            </a:r>
            <a:r>
              <a:rPr lang="de-DE" dirty="0" err="1" smtClean="0"/>
              <a:t>radians</a:t>
            </a:r>
            <a:r>
              <a:rPr lang="de-DE" dirty="0" smtClean="0"/>
              <a:t> (114 </a:t>
            </a:r>
            <a:r>
              <a:rPr lang="de-DE" dirty="0" err="1" smtClean="0"/>
              <a:t>deg</a:t>
            </a:r>
            <a:r>
              <a:rPr lang="de-DE" dirty="0" smtClean="0"/>
              <a:t>, i.e. </a:t>
            </a:r>
            <a:r>
              <a:rPr lang="de-DE" dirty="0" err="1" smtClean="0"/>
              <a:t>south</a:t>
            </a:r>
            <a:r>
              <a:rPr lang="de-DE" dirty="0" smtClean="0"/>
              <a:t> </a:t>
            </a:r>
            <a:r>
              <a:rPr lang="de-DE" dirty="0" err="1" smtClean="0"/>
              <a:t>hemisphere</a:t>
            </a:r>
            <a:r>
              <a:rPr lang="de-DE" dirty="0" smtClean="0"/>
              <a:t>)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left</a:t>
            </a:r>
            <a:r>
              <a:rPr lang="de-DE" dirty="0" smtClean="0"/>
              <a:t>, </a:t>
            </a:r>
            <a:r>
              <a:rPr lang="de-DE" dirty="0" err="1" smtClean="0"/>
              <a:t>while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second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looks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1.0 </a:t>
            </a:r>
            <a:r>
              <a:rPr lang="de-DE" dirty="0" err="1" smtClean="0"/>
              <a:t>rad</a:t>
            </a:r>
            <a:r>
              <a:rPr lang="de-DE" dirty="0" smtClean="0"/>
              <a:t> (≈57 </a:t>
            </a:r>
            <a:r>
              <a:rPr lang="de-DE" dirty="0" err="1" smtClean="0"/>
              <a:t>deg</a:t>
            </a:r>
            <a:r>
              <a:rPr lang="de-DE" dirty="0" smtClean="0"/>
              <a:t>) .</a:t>
            </a:r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  <a:p>
            <a:r>
              <a:rPr lang="de-DE" sz="1600" dirty="0" smtClean="0"/>
              <a:t>[The </a:t>
            </a:r>
            <a:r>
              <a:rPr lang="de-DE" sz="1600" dirty="0" err="1" smtClean="0"/>
              <a:t>contours</a:t>
            </a:r>
            <a:r>
              <a:rPr lang="de-DE" sz="1600" dirty="0" smtClean="0"/>
              <a:t> </a:t>
            </a:r>
            <a:r>
              <a:rPr lang="de-DE" sz="1600" dirty="0" err="1" smtClean="0"/>
              <a:t>are</a:t>
            </a:r>
            <a:r>
              <a:rPr lang="de-DE" sz="1600" dirty="0" smtClean="0"/>
              <a:t> in </a:t>
            </a:r>
            <a:r>
              <a:rPr lang="de-DE" sz="1600" dirty="0" err="1" smtClean="0"/>
              <a:t>logarithmic</a:t>
            </a:r>
            <a:r>
              <a:rPr lang="de-DE" sz="1600" dirty="0" smtClean="0"/>
              <a:t> </a:t>
            </a:r>
            <a:r>
              <a:rPr lang="de-DE" sz="1600" dirty="0" err="1" smtClean="0"/>
              <a:t>scale</a:t>
            </a:r>
            <a:r>
              <a:rPr lang="de-DE" sz="1600" dirty="0" smtClean="0"/>
              <a:t>, but I </a:t>
            </a:r>
            <a:r>
              <a:rPr lang="de-DE" sz="1600" dirty="0" err="1" smtClean="0"/>
              <a:t>found</a:t>
            </a:r>
            <a:r>
              <a:rPr lang="de-DE" sz="1600" dirty="0" smtClean="0"/>
              <a:t> </a:t>
            </a:r>
            <a:r>
              <a:rPr lang="de-DE" sz="1600" dirty="0" err="1" smtClean="0"/>
              <a:t>very</a:t>
            </a:r>
            <a:r>
              <a:rPr lang="de-DE" sz="1600" dirty="0" smtClean="0"/>
              <a:t> </a:t>
            </a:r>
            <a:r>
              <a:rPr lang="de-DE" sz="1600" dirty="0" err="1" smtClean="0"/>
              <a:t>difficult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improve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contrast</a:t>
            </a:r>
            <a:r>
              <a:rPr lang="de-DE" sz="1600" dirty="0" smtClean="0"/>
              <a:t>...]</a:t>
            </a:r>
            <a:endParaRPr lang="de-DE" sz="1600" dirty="0"/>
          </a:p>
        </p:txBody>
      </p:sp>
      <p:pic>
        <p:nvPicPr>
          <p:cNvPr id="5" name="Bild 4" descr="density_90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812" y="3307331"/>
            <a:ext cx="4199188" cy="279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6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26073" y="351802"/>
            <a:ext cx="81089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In </a:t>
            </a:r>
            <a:r>
              <a:rPr lang="de-DE" dirty="0" err="1" smtClean="0"/>
              <a:t>order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construct</a:t>
            </a:r>
            <a:r>
              <a:rPr lang="de-DE" dirty="0" smtClean="0"/>
              <a:t> a </a:t>
            </a:r>
            <a:r>
              <a:rPr lang="de-DE" dirty="0" err="1" smtClean="0"/>
              <a:t>synthetic</a:t>
            </a:r>
            <a:r>
              <a:rPr lang="de-DE" dirty="0" smtClean="0"/>
              <a:t> </a:t>
            </a:r>
            <a:r>
              <a:rPr lang="de-DE" dirty="0" err="1" smtClean="0"/>
              <a:t>white</a:t>
            </a:r>
            <a:r>
              <a:rPr lang="de-DE" dirty="0" smtClean="0"/>
              <a:t>-light </a:t>
            </a:r>
            <a:r>
              <a:rPr lang="de-DE" dirty="0" err="1" smtClean="0"/>
              <a:t>image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density</a:t>
            </a:r>
            <a:r>
              <a:rPr lang="de-DE" dirty="0" smtClean="0"/>
              <a:t> </a:t>
            </a:r>
            <a:r>
              <a:rPr lang="de-DE" dirty="0" err="1" smtClean="0"/>
              <a:t>distribution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using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raytracing</a:t>
            </a:r>
            <a:r>
              <a:rPr lang="de-DE" dirty="0" smtClean="0"/>
              <a:t> </a:t>
            </a:r>
            <a:r>
              <a:rPr lang="de-DE" dirty="0" err="1" smtClean="0"/>
              <a:t>code</a:t>
            </a:r>
            <a:r>
              <a:rPr lang="de-DE" dirty="0" smtClean="0"/>
              <a:t>, I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trasformed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datacube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spherical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cartesian</a:t>
            </a:r>
            <a:r>
              <a:rPr lang="de-DE" dirty="0" smtClean="0"/>
              <a:t> </a:t>
            </a:r>
            <a:r>
              <a:rPr lang="de-DE" dirty="0" err="1" smtClean="0"/>
              <a:t>coordinate</a:t>
            </a:r>
            <a:r>
              <a:rPr lang="de-DE" dirty="0" smtClean="0"/>
              <a:t> (</a:t>
            </a:r>
            <a:r>
              <a:rPr lang="de-DE" dirty="0" err="1" smtClean="0"/>
              <a:t>program</a:t>
            </a:r>
            <a:r>
              <a:rPr lang="de-DE" dirty="0" smtClean="0"/>
              <a:t> </a:t>
            </a:r>
            <a:r>
              <a:rPr lang="de-DE" dirty="0" err="1" smtClean="0"/>
              <a:t>attached</a:t>
            </a:r>
            <a:r>
              <a:rPr lang="de-DE" dirty="0" smtClean="0"/>
              <a:t>). Below </a:t>
            </a: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example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images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cuts</a:t>
            </a:r>
            <a:r>
              <a:rPr lang="de-DE" dirty="0" smtClean="0"/>
              <a:t> </a:t>
            </a:r>
            <a:r>
              <a:rPr lang="de-DE" dirty="0" err="1" smtClean="0"/>
              <a:t>taken</a:t>
            </a:r>
            <a:r>
              <a:rPr lang="de-DE" dirty="0" smtClean="0"/>
              <a:t> </a:t>
            </a:r>
            <a:r>
              <a:rPr lang="de-DE" dirty="0" err="1" smtClean="0"/>
              <a:t>along</a:t>
            </a:r>
            <a:r>
              <a:rPr lang="de-DE" dirty="0" smtClean="0"/>
              <a:t> X </a:t>
            </a:r>
            <a:r>
              <a:rPr lang="de-DE" dirty="0" err="1" smtClean="0"/>
              <a:t>and</a:t>
            </a:r>
            <a:r>
              <a:rPr lang="de-DE" dirty="0" smtClean="0"/>
              <a:t> Z, </a:t>
            </a:r>
            <a:r>
              <a:rPr lang="de-DE" dirty="0" err="1" smtClean="0"/>
              <a:t>ideally</a:t>
            </a:r>
            <a:r>
              <a:rPr lang="de-DE" dirty="0" smtClean="0"/>
              <a:t> </a:t>
            </a:r>
            <a:r>
              <a:rPr lang="de-DE" dirty="0" err="1" smtClean="0"/>
              <a:t>through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Sun‘s</a:t>
            </a:r>
            <a:r>
              <a:rPr lang="de-DE" dirty="0" smtClean="0"/>
              <a:t> </a:t>
            </a:r>
            <a:r>
              <a:rPr lang="de-DE" dirty="0" err="1" smtClean="0"/>
              <a:t>centre</a:t>
            </a:r>
            <a:r>
              <a:rPr lang="de-DE" dirty="0" smtClean="0"/>
              <a:t>.</a:t>
            </a:r>
          </a:p>
          <a:p>
            <a:endParaRPr lang="de-DE" dirty="0"/>
          </a:p>
        </p:txBody>
      </p:sp>
      <p:pic>
        <p:nvPicPr>
          <p:cNvPr id="3" name="Bild 2" descr="model_xyz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618" y="1751361"/>
            <a:ext cx="5262122" cy="5262122"/>
          </a:xfrm>
          <a:prstGeom prst="rect">
            <a:avLst/>
          </a:prstGeom>
        </p:spPr>
      </p:pic>
      <p:pic>
        <p:nvPicPr>
          <p:cNvPr id="4" name="Bild 3" descr="model_z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690" y="1795156"/>
            <a:ext cx="5262122" cy="526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52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odel_ma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257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27304" y="213666"/>
            <a:ext cx="817811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2400" b="1" dirty="0" smtClean="0">
                <a:solidFill>
                  <a:srgbClr val="FF0000"/>
                </a:solidFill>
              </a:rPr>
              <a:t>Main </a:t>
            </a:r>
            <a:r>
              <a:rPr lang="de-DE" sz="2400" b="1" dirty="0" err="1" smtClean="0">
                <a:solidFill>
                  <a:srgbClr val="FF0000"/>
                </a:solidFill>
              </a:rPr>
              <a:t>purpose</a:t>
            </a:r>
            <a:r>
              <a:rPr lang="de-DE" sz="2400" b="1" dirty="0" smtClean="0">
                <a:solidFill>
                  <a:srgbClr val="FF0000"/>
                </a:solidFill>
              </a:rPr>
              <a:t>: Modeling </a:t>
            </a:r>
            <a:r>
              <a:rPr lang="de-DE" sz="2400" b="1" dirty="0" err="1" smtClean="0">
                <a:solidFill>
                  <a:srgbClr val="FF0000"/>
                </a:solidFill>
              </a:rPr>
              <a:t>of</a:t>
            </a:r>
            <a:r>
              <a:rPr lang="de-DE" sz="2400" b="1" dirty="0" smtClean="0">
                <a:solidFill>
                  <a:srgbClr val="FF0000"/>
                </a:solidFill>
              </a:rPr>
              <a:t> </a:t>
            </a:r>
            <a:r>
              <a:rPr lang="de-DE" sz="2400" b="1" dirty="0" err="1" smtClean="0">
                <a:solidFill>
                  <a:srgbClr val="FF0000"/>
                </a:solidFill>
              </a:rPr>
              <a:t>coronal</a:t>
            </a:r>
            <a:r>
              <a:rPr lang="de-DE" sz="2400" b="1" dirty="0" smtClean="0">
                <a:solidFill>
                  <a:srgbClr val="FF0000"/>
                </a:solidFill>
              </a:rPr>
              <a:t> </a:t>
            </a:r>
            <a:r>
              <a:rPr lang="de-DE" sz="2400" b="1" dirty="0" err="1" smtClean="0">
                <a:solidFill>
                  <a:srgbClr val="FF0000"/>
                </a:solidFill>
              </a:rPr>
              <a:t>structures</a:t>
            </a:r>
            <a:r>
              <a:rPr lang="de-DE" sz="2400" b="1" dirty="0" smtClean="0">
                <a:solidFill>
                  <a:srgbClr val="FF0000"/>
                </a:solidFill>
              </a:rPr>
              <a:t> </a:t>
            </a:r>
            <a:r>
              <a:rPr lang="de-DE" sz="2400" b="1" dirty="0" err="1" smtClean="0">
                <a:solidFill>
                  <a:srgbClr val="FF0000"/>
                </a:solidFill>
              </a:rPr>
              <a:t>observed</a:t>
            </a:r>
            <a:r>
              <a:rPr lang="de-DE" sz="2400" b="1" dirty="0" smtClean="0">
                <a:solidFill>
                  <a:srgbClr val="FF0000"/>
                </a:solidFill>
              </a:rPr>
              <a:t> </a:t>
            </a:r>
            <a:r>
              <a:rPr lang="de-DE" sz="2400" b="1" dirty="0" err="1" smtClean="0">
                <a:solidFill>
                  <a:srgbClr val="FF0000"/>
                </a:solidFill>
              </a:rPr>
              <a:t>by</a:t>
            </a:r>
            <a:r>
              <a:rPr lang="de-DE" sz="2400" b="1" dirty="0" smtClean="0">
                <a:solidFill>
                  <a:srgbClr val="FF0000"/>
                </a:solidFill>
              </a:rPr>
              <a:t> WISPR </a:t>
            </a:r>
            <a:r>
              <a:rPr lang="de-DE" sz="2400" b="1" dirty="0" err="1" smtClean="0">
                <a:solidFill>
                  <a:srgbClr val="FF0000"/>
                </a:solidFill>
              </a:rPr>
              <a:t>to</a:t>
            </a:r>
            <a:r>
              <a:rPr lang="de-DE" sz="2400" b="1" dirty="0" smtClean="0">
                <a:solidFill>
                  <a:srgbClr val="FF0000"/>
                </a:solidFill>
              </a:rPr>
              <a:t> </a:t>
            </a:r>
            <a:r>
              <a:rPr lang="de-DE" sz="2400" b="1" dirty="0" err="1" smtClean="0">
                <a:solidFill>
                  <a:srgbClr val="FF0000"/>
                </a:solidFill>
              </a:rPr>
              <a:t>anticipate</a:t>
            </a:r>
            <a:r>
              <a:rPr lang="de-DE" sz="2400" b="1" dirty="0" smtClean="0">
                <a:solidFill>
                  <a:srgbClr val="FF0000"/>
                </a:solidFill>
              </a:rPr>
              <a:t> </a:t>
            </a:r>
            <a:r>
              <a:rPr lang="de-DE" sz="2400" b="1" dirty="0" err="1" smtClean="0">
                <a:solidFill>
                  <a:srgbClr val="FF0000"/>
                </a:solidFill>
              </a:rPr>
              <a:t>the</a:t>
            </a:r>
            <a:r>
              <a:rPr lang="de-DE" sz="2400" b="1" dirty="0" smtClean="0">
                <a:solidFill>
                  <a:srgbClr val="FF0000"/>
                </a:solidFill>
              </a:rPr>
              <a:t> </a:t>
            </a:r>
            <a:r>
              <a:rPr lang="de-DE" sz="2400" b="1" dirty="0" err="1" smtClean="0">
                <a:solidFill>
                  <a:srgbClr val="FF0000"/>
                </a:solidFill>
              </a:rPr>
              <a:t>future</a:t>
            </a:r>
            <a:r>
              <a:rPr lang="de-DE" sz="2400" b="1" dirty="0" smtClean="0">
                <a:solidFill>
                  <a:srgbClr val="FF0000"/>
                </a:solidFill>
              </a:rPr>
              <a:t> </a:t>
            </a:r>
            <a:r>
              <a:rPr lang="de-DE" sz="2400" b="1" dirty="0" err="1" smtClean="0">
                <a:solidFill>
                  <a:srgbClr val="FF0000"/>
                </a:solidFill>
              </a:rPr>
              <a:t>observations</a:t>
            </a:r>
            <a:endParaRPr lang="de-DE" sz="2400" b="1" dirty="0" smtClean="0">
              <a:solidFill>
                <a:srgbClr val="FF0000"/>
              </a:solidFill>
            </a:endParaRPr>
          </a:p>
          <a:p>
            <a:pPr algn="just"/>
            <a:endParaRPr lang="de-DE" sz="2400" b="1" dirty="0">
              <a:solidFill>
                <a:srgbClr val="FF000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27304" y="1507514"/>
            <a:ext cx="85696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Development </a:t>
            </a:r>
            <a:r>
              <a:rPr lang="de-DE" sz="2000" dirty="0" err="1" smtClean="0"/>
              <a:t>of</a:t>
            </a:r>
            <a:r>
              <a:rPr lang="de-DE" sz="2000" dirty="0" smtClean="0"/>
              <a:t> IDL </a:t>
            </a:r>
            <a:r>
              <a:rPr lang="de-DE" sz="2000" dirty="0" err="1" smtClean="0"/>
              <a:t>routines</a:t>
            </a:r>
            <a:r>
              <a:rPr lang="de-DE" sz="2000" dirty="0" smtClean="0"/>
              <a:t> </a:t>
            </a:r>
            <a:r>
              <a:rPr lang="de-DE" sz="2000" dirty="0" err="1" smtClean="0"/>
              <a:t>from</a:t>
            </a:r>
            <a:r>
              <a:rPr lang="de-DE" sz="2000" dirty="0" smtClean="0"/>
              <a:t> </a:t>
            </a:r>
            <a:r>
              <a:rPr lang="de-DE" sz="2000" dirty="0" err="1" smtClean="0"/>
              <a:t>existing</a:t>
            </a:r>
            <a:r>
              <a:rPr lang="de-DE" sz="2000" dirty="0" smtClean="0"/>
              <a:t> </a:t>
            </a:r>
            <a:r>
              <a:rPr lang="de-DE" sz="2000" dirty="0" err="1" smtClean="0"/>
              <a:t>packages</a:t>
            </a:r>
            <a:r>
              <a:rPr lang="de-DE" sz="2000" dirty="0" smtClean="0"/>
              <a:t> in SSW.</a:t>
            </a:r>
          </a:p>
          <a:p>
            <a:endParaRPr lang="de-DE" sz="2000" dirty="0" smtClean="0"/>
          </a:p>
          <a:p>
            <a:pPr marL="742950" lvl="1" indent="-285750">
              <a:buFont typeface="Arial"/>
              <a:buChar char="•"/>
            </a:pPr>
            <a:r>
              <a:rPr lang="de-DE" sz="2000" dirty="0" smtClean="0"/>
              <a:t>SUNSPICE 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SPP </a:t>
            </a:r>
            <a:r>
              <a:rPr lang="de-DE" sz="2000" dirty="0" err="1" smtClean="0"/>
              <a:t>trajectories</a:t>
            </a:r>
            <a:r>
              <a:rPr lang="de-DE" sz="2000" dirty="0" smtClean="0"/>
              <a:t>, </a:t>
            </a:r>
            <a:r>
              <a:rPr lang="de-DE" sz="2000" dirty="0" err="1" smtClean="0"/>
              <a:t>speed</a:t>
            </a:r>
            <a:endParaRPr lang="de-DE" sz="2000" dirty="0" smtClean="0"/>
          </a:p>
          <a:p>
            <a:pPr marL="742950" lvl="1" indent="-285750">
              <a:buFont typeface="Arial"/>
              <a:buChar char="•"/>
            </a:pPr>
            <a:r>
              <a:rPr lang="de-DE" sz="2000" dirty="0" err="1" smtClean="0"/>
              <a:t>Raytracing</a:t>
            </a:r>
            <a:r>
              <a:rPr lang="de-DE" sz="2000" dirty="0" smtClean="0"/>
              <a:t> </a:t>
            </a:r>
            <a:r>
              <a:rPr lang="de-DE" sz="2000" dirty="0" err="1" smtClean="0"/>
              <a:t>tool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solar </a:t>
            </a:r>
            <a:r>
              <a:rPr lang="de-DE" sz="2000" dirty="0" err="1" smtClean="0"/>
              <a:t>corona</a:t>
            </a:r>
            <a:endParaRPr lang="de-DE" sz="2000" dirty="0" smtClean="0"/>
          </a:p>
          <a:p>
            <a:pPr lvl="2"/>
            <a:r>
              <a:rPr lang="de-DE" sz="2000" dirty="0" smtClean="0">
                <a:hlinkClick r:id="rId2"/>
              </a:rPr>
              <a:t>https://hesperia.gsfc.nasa.gov/ssw/stereo/secchi/idl/scraytrace/doc/</a:t>
            </a:r>
            <a:endParaRPr lang="de-DE" sz="2000" dirty="0" smtClean="0"/>
          </a:p>
          <a:p>
            <a:pPr lvl="2"/>
            <a:r>
              <a:rPr lang="de-DE" sz="2000" dirty="0" err="1" smtClean="0"/>
              <a:t>Several</a:t>
            </a:r>
            <a:r>
              <a:rPr lang="de-DE" sz="2000" dirty="0" smtClean="0"/>
              <a:t> </a:t>
            </a:r>
            <a:r>
              <a:rPr lang="de-DE" sz="2000" dirty="0" err="1" smtClean="0"/>
              <a:t>models</a:t>
            </a:r>
            <a:r>
              <a:rPr lang="de-DE" sz="2000" dirty="0" smtClean="0"/>
              <a:t> </a:t>
            </a:r>
            <a:r>
              <a:rPr lang="de-DE" sz="2000" dirty="0" err="1" smtClean="0"/>
              <a:t>are</a:t>
            </a:r>
            <a:r>
              <a:rPr lang="de-DE" sz="2000" dirty="0" smtClean="0"/>
              <a:t> </a:t>
            </a:r>
            <a:r>
              <a:rPr lang="de-DE" sz="2000" dirty="0" err="1" smtClean="0"/>
              <a:t>implemented</a:t>
            </a:r>
            <a:r>
              <a:rPr lang="de-DE" sz="2000" dirty="0" smtClean="0"/>
              <a:t> in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packages</a:t>
            </a:r>
            <a:r>
              <a:rPr lang="de-DE" sz="2000" dirty="0" smtClean="0"/>
              <a:t> (</a:t>
            </a:r>
            <a:r>
              <a:rPr lang="de-DE" sz="2000" dirty="0" err="1" smtClean="0"/>
              <a:t>flux</a:t>
            </a:r>
            <a:r>
              <a:rPr lang="de-DE" sz="2000" dirty="0" smtClean="0"/>
              <a:t> </a:t>
            </a:r>
            <a:r>
              <a:rPr lang="de-DE" sz="2000" dirty="0" err="1" smtClean="0"/>
              <a:t>ropes</a:t>
            </a:r>
            <a:r>
              <a:rPr lang="de-DE" sz="2000" dirty="0" smtClean="0"/>
              <a:t>, </a:t>
            </a:r>
            <a:r>
              <a:rPr lang="de-DE" sz="2000" dirty="0" err="1" smtClean="0"/>
              <a:t>helmet</a:t>
            </a:r>
            <a:r>
              <a:rPr lang="de-DE" sz="2000" dirty="0" smtClean="0"/>
              <a:t> </a:t>
            </a:r>
            <a:r>
              <a:rPr lang="de-DE" sz="2000" dirty="0" err="1" smtClean="0"/>
              <a:t>streamers</a:t>
            </a:r>
            <a:r>
              <a:rPr lang="de-DE" sz="2000" dirty="0" smtClean="0"/>
              <a:t>, ...)</a:t>
            </a:r>
          </a:p>
          <a:p>
            <a:pPr lvl="2"/>
            <a:endParaRPr lang="de-DE" sz="2000" dirty="0" smtClean="0"/>
          </a:p>
          <a:p>
            <a:pPr marL="742950" lvl="1" indent="-285750">
              <a:buFont typeface="Arial"/>
              <a:buChar char="•"/>
            </a:pPr>
            <a:r>
              <a:rPr lang="de-DE" sz="2000" dirty="0" err="1" smtClean="0"/>
              <a:t>Simulating</a:t>
            </a:r>
            <a:r>
              <a:rPr lang="de-DE" sz="2000" dirty="0" smtClean="0"/>
              <a:t> a </a:t>
            </a:r>
            <a:r>
              <a:rPr lang="de-DE" sz="2000" dirty="0" smtClean="0"/>
              <a:t>WISPR FITS </a:t>
            </a:r>
            <a:r>
              <a:rPr lang="de-DE" sz="2000" dirty="0" err="1" smtClean="0"/>
              <a:t>header</a:t>
            </a:r>
            <a:r>
              <a:rPr lang="de-DE" sz="2000" dirty="0" smtClean="0"/>
              <a:t> </a:t>
            </a:r>
            <a:r>
              <a:rPr lang="de-DE" sz="2000" dirty="0" err="1" smtClean="0"/>
              <a:t>from</a:t>
            </a:r>
            <a:r>
              <a:rPr lang="de-DE" sz="2000" dirty="0" smtClean="0"/>
              <a:t> a a </a:t>
            </a:r>
            <a:r>
              <a:rPr lang="de-DE" sz="2000" dirty="0" err="1" smtClean="0"/>
              <a:t>typical</a:t>
            </a:r>
            <a:r>
              <a:rPr lang="de-DE" sz="2000" dirty="0" smtClean="0"/>
              <a:t> STEREO-HI </a:t>
            </a:r>
            <a:r>
              <a:rPr lang="de-DE" sz="2000" dirty="0" err="1" smtClean="0"/>
              <a:t>one</a:t>
            </a:r>
            <a:r>
              <a:rPr lang="de-DE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68076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481262" y="325203"/>
            <a:ext cx="842210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 err="1">
                <a:solidFill>
                  <a:srgbClr val="FF0000"/>
                </a:solidFill>
              </a:rPr>
              <a:t>Expanding</a:t>
            </a:r>
            <a:r>
              <a:rPr lang="de-DE" sz="2400" b="1" dirty="0">
                <a:solidFill>
                  <a:srgbClr val="FF0000"/>
                </a:solidFill>
              </a:rPr>
              <a:t> </a:t>
            </a:r>
            <a:r>
              <a:rPr lang="de-DE" sz="2400" b="1" dirty="0" err="1">
                <a:solidFill>
                  <a:srgbClr val="FF0000"/>
                </a:solidFill>
              </a:rPr>
              <a:t>flux</a:t>
            </a:r>
            <a:r>
              <a:rPr lang="de-DE" sz="2400" b="1" dirty="0">
                <a:solidFill>
                  <a:srgbClr val="FF0000"/>
                </a:solidFill>
              </a:rPr>
              <a:t> </a:t>
            </a:r>
            <a:r>
              <a:rPr lang="de-DE" sz="2400" b="1" dirty="0" err="1">
                <a:solidFill>
                  <a:srgbClr val="FF0000"/>
                </a:solidFill>
              </a:rPr>
              <a:t>rope</a:t>
            </a:r>
            <a:r>
              <a:rPr lang="de-DE" sz="2400" b="1" dirty="0">
                <a:solidFill>
                  <a:srgbClr val="FF0000"/>
                </a:solidFill>
              </a:rPr>
              <a:t> </a:t>
            </a:r>
            <a:r>
              <a:rPr lang="de-DE" sz="2400" b="1" dirty="0" err="1">
                <a:solidFill>
                  <a:srgbClr val="FF0000"/>
                </a:solidFill>
              </a:rPr>
              <a:t>system</a:t>
            </a:r>
            <a:r>
              <a:rPr lang="de-DE" sz="2400" b="1" dirty="0">
                <a:solidFill>
                  <a:srgbClr val="FF0000"/>
                </a:solidFill>
              </a:rPr>
              <a:t> (</a:t>
            </a:r>
            <a:r>
              <a:rPr lang="de-DE" sz="2400" b="1" dirty="0" err="1">
                <a:solidFill>
                  <a:srgbClr val="FF0000"/>
                </a:solidFill>
              </a:rPr>
              <a:t>from</a:t>
            </a:r>
            <a:r>
              <a:rPr lang="de-DE" sz="2400" b="1" dirty="0">
                <a:solidFill>
                  <a:srgbClr val="FF0000"/>
                </a:solidFill>
              </a:rPr>
              <a:t> </a:t>
            </a:r>
            <a:r>
              <a:rPr lang="de-DE" sz="2400" b="1" dirty="0" err="1" smtClean="0">
                <a:solidFill>
                  <a:srgbClr val="FF0000"/>
                </a:solidFill>
              </a:rPr>
              <a:t>Paulett</a:t>
            </a:r>
            <a:r>
              <a:rPr lang="de-DE" sz="2400" b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de-DE" sz="2000" dirty="0" smtClean="0">
                <a:solidFill>
                  <a:srgbClr val="000000"/>
                </a:solidFill>
              </a:rPr>
              <a:t>I </a:t>
            </a:r>
            <a:r>
              <a:rPr lang="de-DE" sz="2000" dirty="0" err="1" smtClean="0">
                <a:solidFill>
                  <a:srgbClr val="000000"/>
                </a:solidFill>
              </a:rPr>
              <a:t>sent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to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you</a:t>
            </a:r>
            <a:r>
              <a:rPr lang="de-DE" sz="2000" dirty="0" smtClean="0">
                <a:solidFill>
                  <a:srgbClr val="000000"/>
                </a:solidFill>
              </a:rPr>
              <a:t> a </a:t>
            </a:r>
            <a:r>
              <a:rPr lang="de-DE" sz="2000" dirty="0" err="1" smtClean="0">
                <a:solidFill>
                  <a:srgbClr val="000000"/>
                </a:solidFill>
              </a:rPr>
              <a:t>former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version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of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this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movie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before</a:t>
            </a:r>
            <a:r>
              <a:rPr lang="de-DE" sz="2000" dirty="0" smtClean="0">
                <a:solidFill>
                  <a:srgbClr val="000000"/>
                </a:solidFill>
              </a:rPr>
              <a:t> Christmas </a:t>
            </a:r>
            <a:r>
              <a:rPr lang="de-DE" sz="2000" dirty="0" err="1" smtClean="0">
                <a:solidFill>
                  <a:srgbClr val="000000"/>
                </a:solidFill>
              </a:rPr>
              <a:t>if</a:t>
            </a:r>
            <a:r>
              <a:rPr lang="de-DE" sz="2000" dirty="0" smtClean="0">
                <a:solidFill>
                  <a:srgbClr val="000000"/>
                </a:solidFill>
              </a:rPr>
              <a:t> I </a:t>
            </a:r>
            <a:r>
              <a:rPr lang="de-DE" sz="2000" dirty="0" err="1" smtClean="0">
                <a:solidFill>
                  <a:srgbClr val="000000"/>
                </a:solidFill>
              </a:rPr>
              <a:t>remember</a:t>
            </a:r>
            <a:r>
              <a:rPr lang="de-DE" sz="2000" dirty="0" smtClean="0">
                <a:solidFill>
                  <a:srgbClr val="000000"/>
                </a:solidFill>
              </a:rPr>
              <a:t>, but I </a:t>
            </a:r>
            <a:r>
              <a:rPr lang="de-DE" sz="2000" dirty="0" err="1" smtClean="0">
                <a:solidFill>
                  <a:srgbClr val="000000"/>
                </a:solidFill>
              </a:rPr>
              <a:t>actually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did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some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errors</a:t>
            </a:r>
            <a:r>
              <a:rPr lang="de-DE" sz="2000" dirty="0" smtClean="0">
                <a:solidFill>
                  <a:srgbClr val="000000"/>
                </a:solidFill>
              </a:rPr>
              <a:t>: </a:t>
            </a:r>
            <a:r>
              <a:rPr lang="de-DE" sz="2000" dirty="0" err="1" smtClean="0">
                <a:solidFill>
                  <a:srgbClr val="000000"/>
                </a:solidFill>
              </a:rPr>
              <a:t>the</a:t>
            </a:r>
            <a:r>
              <a:rPr lang="de-DE" sz="2000" dirty="0" smtClean="0">
                <a:solidFill>
                  <a:srgbClr val="000000"/>
                </a:solidFill>
              </a:rPr>
              <a:t> angular </a:t>
            </a:r>
            <a:r>
              <a:rPr lang="de-DE" sz="2000" dirty="0" err="1" smtClean="0">
                <a:solidFill>
                  <a:srgbClr val="000000"/>
                </a:solidFill>
              </a:rPr>
              <a:t>pixel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size</a:t>
            </a:r>
            <a:r>
              <a:rPr lang="de-DE" sz="2000" dirty="0" smtClean="0">
                <a:solidFill>
                  <a:srgbClr val="000000"/>
                </a:solidFill>
              </a:rPr>
              <a:t> was not </a:t>
            </a:r>
            <a:r>
              <a:rPr lang="de-DE" sz="2000" dirty="0" err="1" smtClean="0">
                <a:solidFill>
                  <a:srgbClr val="000000"/>
                </a:solidFill>
              </a:rPr>
              <a:t>constant</a:t>
            </a:r>
            <a:r>
              <a:rPr lang="de-DE" sz="2000" dirty="0" smtClean="0">
                <a:solidFill>
                  <a:srgbClr val="000000"/>
                </a:solidFill>
              </a:rPr>
              <a:t>!!! This </a:t>
            </a:r>
            <a:r>
              <a:rPr lang="de-DE" sz="2000" dirty="0" err="1" smtClean="0">
                <a:solidFill>
                  <a:srgbClr val="000000"/>
                </a:solidFill>
              </a:rPr>
              <a:t>version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should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be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correct</a:t>
            </a:r>
            <a:r>
              <a:rPr lang="de-DE" sz="2000" dirty="0" smtClean="0">
                <a:solidFill>
                  <a:srgbClr val="000000"/>
                </a:solidFill>
              </a:rPr>
              <a:t>, but I am still not happy, </a:t>
            </a:r>
            <a:r>
              <a:rPr lang="de-DE" sz="2000" dirty="0" err="1" smtClean="0">
                <a:solidFill>
                  <a:srgbClr val="000000"/>
                </a:solidFill>
              </a:rPr>
              <a:t>since</a:t>
            </a:r>
            <a:r>
              <a:rPr lang="de-DE" sz="2000" dirty="0" smtClean="0">
                <a:solidFill>
                  <a:srgbClr val="000000"/>
                </a:solidFill>
              </a:rPr>
              <a:t> I do not </a:t>
            </a:r>
            <a:r>
              <a:rPr lang="de-DE" sz="2000" dirty="0" err="1" smtClean="0">
                <a:solidFill>
                  <a:srgbClr val="000000"/>
                </a:solidFill>
              </a:rPr>
              <a:t>have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the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impression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to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fly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through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the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flux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rope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system</a:t>
            </a:r>
            <a:r>
              <a:rPr lang="de-DE" sz="2000" dirty="0" smtClean="0">
                <a:solidFill>
                  <a:srgbClr val="000000"/>
                </a:solidFill>
              </a:rPr>
              <a:t>. I </a:t>
            </a:r>
            <a:r>
              <a:rPr lang="de-DE" sz="2000" dirty="0" err="1" smtClean="0">
                <a:solidFill>
                  <a:srgbClr val="000000"/>
                </a:solidFill>
              </a:rPr>
              <a:t>have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to</a:t>
            </a:r>
            <a:r>
              <a:rPr lang="de-DE" sz="2000" dirty="0" smtClean="0">
                <a:solidFill>
                  <a:srgbClr val="000000"/>
                </a:solidFill>
              </a:rPr>
              <a:t> check. </a:t>
            </a:r>
            <a:endParaRPr lang="de-DE" sz="2000" dirty="0" smtClean="0">
              <a:solidFill>
                <a:srgbClr val="000000"/>
              </a:solidFill>
            </a:endParaRPr>
          </a:p>
        </p:txBody>
      </p:sp>
      <p:pic>
        <p:nvPicPr>
          <p:cNvPr id="3" name="movie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891608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27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74842" y="467895"/>
            <a:ext cx="6858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rgbClr val="FF0000"/>
                </a:solidFill>
              </a:rPr>
              <a:t>Future </a:t>
            </a:r>
            <a:r>
              <a:rPr lang="de-DE" sz="2400" b="1" dirty="0" err="1" smtClean="0">
                <a:solidFill>
                  <a:srgbClr val="FF0000"/>
                </a:solidFill>
              </a:rPr>
              <a:t>plans</a:t>
            </a:r>
            <a:r>
              <a:rPr lang="de-DE" sz="2400" b="1" dirty="0" smtClean="0">
                <a:solidFill>
                  <a:srgbClr val="FF0000"/>
                </a:solidFill>
              </a:rPr>
              <a:t>:</a:t>
            </a:r>
          </a:p>
          <a:p>
            <a:endParaRPr lang="de-DE" sz="2400" b="1" dirty="0">
              <a:solidFill>
                <a:srgbClr val="FF0000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de-DE" sz="2400" dirty="0" smtClean="0"/>
              <a:t>Create a </a:t>
            </a:r>
            <a:r>
              <a:rPr lang="de-DE" sz="2400" dirty="0" err="1" smtClean="0"/>
              <a:t>gallery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WISPR </a:t>
            </a:r>
            <a:r>
              <a:rPr lang="de-DE" sz="2400" dirty="0" err="1" smtClean="0"/>
              <a:t>images</a:t>
            </a:r>
            <a:r>
              <a:rPr lang="de-DE" sz="2400" dirty="0" smtClean="0"/>
              <a:t> </a:t>
            </a:r>
            <a:r>
              <a:rPr lang="de-DE" sz="2400" dirty="0" err="1" smtClean="0"/>
              <a:t>with</a:t>
            </a:r>
            <a:r>
              <a:rPr lang="de-DE" sz="2400" dirty="0" smtClean="0"/>
              <a:t> different </a:t>
            </a:r>
            <a:r>
              <a:rPr lang="de-DE" sz="2400" dirty="0" err="1" smtClean="0"/>
              <a:t>models</a:t>
            </a:r>
            <a:endParaRPr lang="de-DE" sz="24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de-DE" sz="2400" dirty="0" err="1" smtClean="0"/>
              <a:t>Understand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/>
              <a:t> </a:t>
            </a:r>
            <a:r>
              <a:rPr lang="de-DE" sz="2400" dirty="0" err="1" smtClean="0"/>
              <a:t>advantages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WISPR </a:t>
            </a:r>
            <a:r>
              <a:rPr lang="de-DE" sz="2400" dirty="0" err="1" smtClean="0"/>
              <a:t>images</a:t>
            </a:r>
            <a:endParaRPr lang="de-DE" sz="24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de-DE" sz="2400" dirty="0" err="1" smtClean="0"/>
              <a:t>Understand</a:t>
            </a:r>
            <a:r>
              <a:rPr lang="de-DE" sz="2400" dirty="0" smtClean="0"/>
              <a:t> </a:t>
            </a:r>
            <a:r>
              <a:rPr lang="de-DE" sz="2400" dirty="0" err="1" smtClean="0"/>
              <a:t>how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correlated</a:t>
            </a:r>
            <a:r>
              <a:rPr lang="de-DE" sz="2400" dirty="0" smtClean="0"/>
              <a:t> in-situ </a:t>
            </a:r>
            <a:r>
              <a:rPr lang="de-DE" sz="2400" dirty="0" err="1" smtClean="0"/>
              <a:t>measurements</a:t>
            </a:r>
            <a:r>
              <a:rPr lang="de-DE" sz="2400" dirty="0" smtClean="0"/>
              <a:t> </a:t>
            </a:r>
            <a:r>
              <a:rPr lang="de-DE" sz="2400" dirty="0" err="1" smtClean="0"/>
              <a:t>data</a:t>
            </a:r>
            <a:r>
              <a:rPr lang="de-DE" sz="2400" dirty="0" smtClean="0"/>
              <a:t> (e.g. </a:t>
            </a:r>
            <a:r>
              <a:rPr lang="de-DE" sz="2400" dirty="0" err="1" smtClean="0"/>
              <a:t>density</a:t>
            </a:r>
            <a:r>
              <a:rPr lang="de-DE" sz="2400" dirty="0" smtClean="0"/>
              <a:t>) </a:t>
            </a:r>
            <a:r>
              <a:rPr lang="de-DE" sz="2400" dirty="0" err="1" smtClean="0"/>
              <a:t>with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features</a:t>
            </a:r>
            <a:r>
              <a:rPr lang="de-DE" sz="2400" dirty="0" smtClean="0"/>
              <a:t> </a:t>
            </a:r>
            <a:r>
              <a:rPr lang="de-DE" sz="2400" dirty="0" err="1" smtClean="0"/>
              <a:t>detected</a:t>
            </a:r>
            <a:r>
              <a:rPr lang="de-DE" sz="2400" dirty="0" smtClean="0"/>
              <a:t> in WISPR </a:t>
            </a:r>
            <a:r>
              <a:rPr lang="de-DE" sz="2400" dirty="0" err="1" smtClean="0"/>
              <a:t>images</a:t>
            </a:r>
            <a:r>
              <a:rPr lang="de-DE" sz="2400" dirty="0" smtClean="0"/>
              <a:t>.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599416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48105" y="352780"/>
            <a:ext cx="8422106" cy="6863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 smtClean="0">
                <a:solidFill>
                  <a:srgbClr val="FF0000"/>
                </a:solidFill>
              </a:rPr>
              <a:t>Steps</a:t>
            </a:r>
            <a:r>
              <a:rPr lang="de-DE" sz="2400" b="1" dirty="0" smtClean="0">
                <a:solidFill>
                  <a:srgbClr val="FF0000"/>
                </a:solidFill>
              </a:rPr>
              <a:t> </a:t>
            </a:r>
            <a:r>
              <a:rPr lang="de-DE" sz="2400" b="1" dirty="0" err="1" smtClean="0">
                <a:solidFill>
                  <a:srgbClr val="FF0000"/>
                </a:solidFill>
              </a:rPr>
              <a:t>followed</a:t>
            </a:r>
            <a:r>
              <a:rPr lang="de-DE" sz="2400" b="1" dirty="0" smtClean="0">
                <a:solidFill>
                  <a:srgbClr val="FF0000"/>
                </a:solidFill>
              </a:rPr>
              <a:t> </a:t>
            </a:r>
            <a:r>
              <a:rPr lang="de-DE" sz="2400" b="1" dirty="0" err="1" smtClean="0">
                <a:solidFill>
                  <a:srgbClr val="FF0000"/>
                </a:solidFill>
              </a:rPr>
              <a:t>to</a:t>
            </a:r>
            <a:r>
              <a:rPr lang="de-DE" sz="2400" b="1" dirty="0" smtClean="0">
                <a:solidFill>
                  <a:srgbClr val="FF0000"/>
                </a:solidFill>
              </a:rPr>
              <a:t> </a:t>
            </a:r>
            <a:r>
              <a:rPr lang="de-DE" sz="2400" b="1" dirty="0" err="1" smtClean="0">
                <a:solidFill>
                  <a:srgbClr val="FF0000"/>
                </a:solidFill>
              </a:rPr>
              <a:t>create</a:t>
            </a:r>
            <a:r>
              <a:rPr lang="de-DE" sz="2400" b="1" dirty="0" smtClean="0">
                <a:solidFill>
                  <a:srgbClr val="FF0000"/>
                </a:solidFill>
              </a:rPr>
              <a:t> a </a:t>
            </a:r>
            <a:r>
              <a:rPr lang="de-DE" sz="2400" b="1" dirty="0" err="1" smtClean="0">
                <a:solidFill>
                  <a:srgbClr val="FF0000"/>
                </a:solidFill>
              </a:rPr>
              <a:t>synthetic</a:t>
            </a:r>
            <a:r>
              <a:rPr lang="de-DE" sz="2400" b="1" dirty="0" smtClean="0">
                <a:solidFill>
                  <a:srgbClr val="FF0000"/>
                </a:solidFill>
              </a:rPr>
              <a:t> </a:t>
            </a:r>
            <a:r>
              <a:rPr lang="de-DE" sz="2400" b="1" dirty="0" err="1" smtClean="0">
                <a:solidFill>
                  <a:srgbClr val="FF0000"/>
                </a:solidFill>
              </a:rPr>
              <a:t>image</a:t>
            </a:r>
            <a:r>
              <a:rPr lang="de-DE" sz="2400" b="1" dirty="0" smtClean="0">
                <a:solidFill>
                  <a:srgbClr val="FF0000"/>
                </a:solidFill>
              </a:rPr>
              <a:t>:</a:t>
            </a:r>
            <a:endParaRPr lang="de-DE" sz="2400" b="1" dirty="0" smtClean="0">
              <a:solidFill>
                <a:srgbClr val="FF0000"/>
              </a:solidFill>
            </a:endParaRPr>
          </a:p>
          <a:p>
            <a:endParaRPr lang="de-DE" sz="2400" b="1" dirty="0">
              <a:solidFill>
                <a:srgbClr val="FF0000"/>
              </a:solidFill>
            </a:endParaRPr>
          </a:p>
          <a:p>
            <a:r>
              <a:rPr lang="de-DE" sz="2400" b="1" dirty="0" smtClean="0">
                <a:solidFill>
                  <a:srgbClr val="FF0000"/>
                </a:solidFill>
              </a:rPr>
              <a:t>1</a:t>
            </a:r>
            <a:r>
              <a:rPr lang="de-DE" sz="2400" b="1" dirty="0" smtClean="0">
                <a:solidFill>
                  <a:srgbClr val="FF0000"/>
                </a:solidFill>
              </a:rPr>
              <a:t>) </a:t>
            </a:r>
            <a:r>
              <a:rPr lang="de-DE" sz="2400" b="1" dirty="0" smtClean="0">
                <a:solidFill>
                  <a:srgbClr val="FF0000"/>
                </a:solidFill>
              </a:rPr>
              <a:t>Definition </a:t>
            </a:r>
            <a:r>
              <a:rPr lang="de-DE" sz="2400" b="1" dirty="0" err="1" smtClean="0">
                <a:solidFill>
                  <a:srgbClr val="FF0000"/>
                </a:solidFill>
              </a:rPr>
              <a:t>of</a:t>
            </a:r>
            <a:r>
              <a:rPr lang="de-DE" sz="2400" b="1" dirty="0" smtClean="0">
                <a:solidFill>
                  <a:srgbClr val="FF0000"/>
                </a:solidFill>
              </a:rPr>
              <a:t> </a:t>
            </a:r>
            <a:r>
              <a:rPr lang="de-DE" sz="2400" b="1" dirty="0" err="1" smtClean="0">
                <a:solidFill>
                  <a:srgbClr val="FF0000"/>
                </a:solidFill>
              </a:rPr>
              <a:t>the</a:t>
            </a:r>
            <a:r>
              <a:rPr lang="de-DE" sz="2400" b="1" dirty="0" smtClean="0">
                <a:solidFill>
                  <a:srgbClr val="FF0000"/>
                </a:solidFill>
              </a:rPr>
              <a:t> </a:t>
            </a:r>
            <a:r>
              <a:rPr lang="de-DE" sz="2400" b="1" dirty="0" err="1" smtClean="0">
                <a:solidFill>
                  <a:srgbClr val="FF0000"/>
                </a:solidFill>
              </a:rPr>
              <a:t>characteristics</a:t>
            </a:r>
            <a:r>
              <a:rPr lang="de-DE" sz="2400" b="1" dirty="0" smtClean="0">
                <a:solidFill>
                  <a:srgbClr val="FF0000"/>
                </a:solidFill>
              </a:rPr>
              <a:t> </a:t>
            </a:r>
            <a:r>
              <a:rPr lang="de-DE" sz="2400" b="1" dirty="0" err="1" smtClean="0">
                <a:solidFill>
                  <a:srgbClr val="FF0000"/>
                </a:solidFill>
              </a:rPr>
              <a:t>of</a:t>
            </a:r>
            <a:r>
              <a:rPr lang="de-DE" sz="2400" b="1" dirty="0" smtClean="0">
                <a:solidFill>
                  <a:srgbClr val="FF0000"/>
                </a:solidFill>
              </a:rPr>
              <a:t> WISPR </a:t>
            </a:r>
            <a:r>
              <a:rPr lang="de-DE" sz="2400" b="1" dirty="0" err="1" smtClean="0">
                <a:solidFill>
                  <a:srgbClr val="FF0000"/>
                </a:solidFill>
              </a:rPr>
              <a:t>image</a:t>
            </a:r>
            <a:r>
              <a:rPr lang="de-DE" sz="2400" b="1" dirty="0" smtClean="0">
                <a:solidFill>
                  <a:srgbClr val="FF0000"/>
                </a:solidFill>
              </a:rPr>
              <a:t> </a:t>
            </a:r>
            <a:r>
              <a:rPr lang="de-DE" sz="2400" b="1" dirty="0" err="1" smtClean="0">
                <a:solidFill>
                  <a:srgbClr val="FF0000"/>
                </a:solidFill>
              </a:rPr>
              <a:t>data</a:t>
            </a:r>
            <a:r>
              <a:rPr lang="de-DE" sz="2400" b="1" dirty="0" smtClean="0">
                <a:solidFill>
                  <a:srgbClr val="FF0000"/>
                </a:solidFill>
              </a:rPr>
              <a:t> (so </a:t>
            </a:r>
            <a:r>
              <a:rPr lang="de-DE" sz="2400" b="1" dirty="0" err="1" smtClean="0">
                <a:solidFill>
                  <a:srgbClr val="FF0000"/>
                </a:solidFill>
              </a:rPr>
              <a:t>far</a:t>
            </a:r>
            <a:r>
              <a:rPr lang="de-DE" sz="2400" b="1" dirty="0" smtClean="0">
                <a:solidFill>
                  <a:srgbClr val="FF0000"/>
                </a:solidFill>
              </a:rPr>
              <a:t> I </a:t>
            </a:r>
            <a:r>
              <a:rPr lang="de-DE" sz="2400" b="1" dirty="0" err="1" smtClean="0">
                <a:solidFill>
                  <a:srgbClr val="FF0000"/>
                </a:solidFill>
              </a:rPr>
              <a:t>did</a:t>
            </a:r>
            <a:r>
              <a:rPr lang="de-DE" sz="2400" b="1" dirty="0" smtClean="0">
                <a:solidFill>
                  <a:srgbClr val="FF0000"/>
                </a:solidFill>
              </a:rPr>
              <a:t> </a:t>
            </a:r>
            <a:r>
              <a:rPr lang="de-DE" sz="2400" b="1" dirty="0" err="1" smtClean="0">
                <a:solidFill>
                  <a:srgbClr val="FF0000"/>
                </a:solidFill>
              </a:rPr>
              <a:t>only</a:t>
            </a:r>
            <a:r>
              <a:rPr lang="de-DE" sz="2400" b="1" dirty="0" smtClean="0">
                <a:solidFill>
                  <a:srgbClr val="FF0000"/>
                </a:solidFill>
              </a:rPr>
              <a:t> </a:t>
            </a:r>
            <a:r>
              <a:rPr lang="de-DE" sz="2400" b="1" dirty="0" err="1" smtClean="0">
                <a:solidFill>
                  <a:srgbClr val="FF0000"/>
                </a:solidFill>
              </a:rPr>
              <a:t>for</a:t>
            </a:r>
            <a:r>
              <a:rPr lang="de-DE" sz="2400" b="1" dirty="0" smtClean="0">
                <a:solidFill>
                  <a:srgbClr val="FF0000"/>
                </a:solidFill>
              </a:rPr>
              <a:t> </a:t>
            </a:r>
            <a:r>
              <a:rPr lang="de-DE" sz="2400" b="1" dirty="0" err="1" smtClean="0">
                <a:solidFill>
                  <a:srgbClr val="FF0000"/>
                </a:solidFill>
              </a:rPr>
              <a:t>the</a:t>
            </a:r>
            <a:r>
              <a:rPr lang="de-DE" sz="2400" b="1" dirty="0" smtClean="0">
                <a:solidFill>
                  <a:srgbClr val="FF0000"/>
                </a:solidFill>
              </a:rPr>
              <a:t> </a:t>
            </a:r>
            <a:r>
              <a:rPr lang="de-DE" sz="2400" b="1" dirty="0" err="1" smtClean="0">
                <a:solidFill>
                  <a:srgbClr val="FF0000"/>
                </a:solidFill>
              </a:rPr>
              <a:t>camera</a:t>
            </a:r>
            <a:r>
              <a:rPr lang="de-DE" sz="2400" b="1" dirty="0" smtClean="0">
                <a:solidFill>
                  <a:srgbClr val="FF0000"/>
                </a:solidFill>
              </a:rPr>
              <a:t> 1 )</a:t>
            </a:r>
            <a:endParaRPr lang="de-DE" sz="2400" b="1" dirty="0" smtClean="0">
              <a:solidFill>
                <a:srgbClr val="FF0000"/>
              </a:solidFill>
            </a:endParaRPr>
          </a:p>
          <a:p>
            <a:r>
              <a:rPr lang="de-DE" sz="2000" dirty="0" smtClean="0"/>
              <a:t>Image: 2048 x 1920 </a:t>
            </a:r>
            <a:r>
              <a:rPr lang="de-DE" sz="2000" dirty="0" err="1" smtClean="0"/>
              <a:t>pixels</a:t>
            </a:r>
            <a:endParaRPr lang="de-DE" sz="2000" dirty="0" smtClean="0"/>
          </a:p>
          <a:p>
            <a:r>
              <a:rPr lang="de-DE" sz="2000" dirty="0" smtClean="0"/>
              <a:t>Elongation </a:t>
            </a:r>
            <a:r>
              <a:rPr lang="de-DE" sz="2000" dirty="0" err="1" smtClean="0"/>
              <a:t>FoV</a:t>
            </a:r>
            <a:r>
              <a:rPr lang="de-DE" sz="2000" dirty="0" smtClean="0"/>
              <a:t>: [40,40] </a:t>
            </a:r>
            <a:r>
              <a:rPr lang="de-DE" sz="2000" dirty="0" err="1" smtClean="0"/>
              <a:t>deg</a:t>
            </a:r>
            <a:endParaRPr lang="de-DE" sz="2000" dirty="0" smtClean="0"/>
          </a:p>
          <a:p>
            <a:r>
              <a:rPr lang="de-DE" sz="2000" dirty="0" smtClean="0"/>
              <a:t>Offset: </a:t>
            </a:r>
            <a:r>
              <a:rPr lang="de-DE" sz="2000" dirty="0" err="1" smtClean="0"/>
              <a:t>starting</a:t>
            </a:r>
            <a:r>
              <a:rPr lang="de-DE" sz="2000" dirty="0" smtClean="0"/>
              <a:t> </a:t>
            </a:r>
            <a:r>
              <a:rPr lang="de-DE" sz="2000" dirty="0" err="1" smtClean="0"/>
              <a:t>from</a:t>
            </a:r>
            <a:r>
              <a:rPr lang="de-DE" sz="2000" dirty="0" smtClean="0"/>
              <a:t> 13.5 </a:t>
            </a:r>
            <a:r>
              <a:rPr lang="de-DE" sz="2000" dirty="0" err="1" smtClean="0"/>
              <a:t>deg</a:t>
            </a:r>
            <a:endParaRPr lang="de-DE" sz="2000" dirty="0" smtClean="0"/>
          </a:p>
          <a:p>
            <a:r>
              <a:rPr lang="de-DE" sz="2000" dirty="0" smtClean="0"/>
              <a:t>Pixel </a:t>
            </a:r>
            <a:r>
              <a:rPr lang="de-DE" sz="2000" dirty="0" err="1" smtClean="0"/>
              <a:t>size</a:t>
            </a:r>
            <a:r>
              <a:rPr lang="de-DE" sz="2000" dirty="0" smtClean="0"/>
              <a:t>: 40 </a:t>
            </a:r>
            <a:r>
              <a:rPr lang="de-DE" sz="2000" dirty="0" err="1" smtClean="0"/>
              <a:t>deg</a:t>
            </a:r>
            <a:r>
              <a:rPr lang="de-DE" sz="2000" dirty="0" smtClean="0"/>
              <a:t>/ 2048 </a:t>
            </a:r>
            <a:r>
              <a:rPr lang="de-DE" sz="2000" dirty="0" err="1" smtClean="0"/>
              <a:t>px</a:t>
            </a:r>
            <a:r>
              <a:rPr lang="de-DE" sz="2000" dirty="0" smtClean="0"/>
              <a:t> = 0.019 </a:t>
            </a:r>
            <a:r>
              <a:rPr lang="de-DE" sz="2000" dirty="0" err="1" smtClean="0"/>
              <a:t>deg</a:t>
            </a:r>
            <a:r>
              <a:rPr lang="de-DE" sz="2000" dirty="0" smtClean="0"/>
              <a:t> = 70.31 </a:t>
            </a:r>
            <a:r>
              <a:rPr lang="de-DE" sz="2000" dirty="0" err="1" smtClean="0"/>
              <a:t>arcs</a:t>
            </a:r>
            <a:r>
              <a:rPr lang="de-DE" sz="2000" dirty="0" smtClean="0"/>
              <a:t> (</a:t>
            </a:r>
            <a:r>
              <a:rPr lang="de-DE" sz="2000" dirty="0" err="1" smtClean="0"/>
              <a:t>at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Sun)</a:t>
            </a:r>
          </a:p>
          <a:p>
            <a:endParaRPr lang="de-DE" sz="2400" b="1" dirty="0">
              <a:solidFill>
                <a:srgbClr val="FF0000"/>
              </a:solidFill>
            </a:endParaRPr>
          </a:p>
          <a:p>
            <a:r>
              <a:rPr lang="de-DE" sz="2400" b="1" dirty="0" smtClean="0">
                <a:solidFill>
                  <a:srgbClr val="FF0000"/>
                </a:solidFill>
              </a:rPr>
              <a:t>2) </a:t>
            </a:r>
            <a:r>
              <a:rPr lang="de-DE" sz="2400" b="1" dirty="0" smtClean="0">
                <a:solidFill>
                  <a:srgbClr val="FF0000"/>
                </a:solidFill>
              </a:rPr>
              <a:t>Orbital </a:t>
            </a:r>
            <a:r>
              <a:rPr lang="de-DE" sz="2400" b="1" dirty="0" err="1" smtClean="0">
                <a:solidFill>
                  <a:srgbClr val="FF0000"/>
                </a:solidFill>
              </a:rPr>
              <a:t>information</a:t>
            </a:r>
            <a:r>
              <a:rPr lang="de-DE" sz="2400" b="1" dirty="0" smtClean="0">
                <a:solidFill>
                  <a:srgbClr val="FF0000"/>
                </a:solidFill>
              </a:rPr>
              <a:t> </a:t>
            </a:r>
            <a:r>
              <a:rPr lang="de-DE" sz="2400" b="1" dirty="0" err="1" smtClean="0">
                <a:solidFill>
                  <a:srgbClr val="FF0000"/>
                </a:solidFill>
              </a:rPr>
              <a:t>from</a:t>
            </a:r>
            <a:r>
              <a:rPr lang="de-DE" sz="2400" b="1" dirty="0" smtClean="0">
                <a:solidFill>
                  <a:srgbClr val="FF0000"/>
                </a:solidFill>
              </a:rPr>
              <a:t> SUNSPICE</a:t>
            </a:r>
            <a:endParaRPr lang="de-DE" sz="2400" b="1" dirty="0" smtClean="0">
              <a:solidFill>
                <a:srgbClr val="FF0000"/>
              </a:solidFill>
            </a:endParaRPr>
          </a:p>
          <a:p>
            <a:r>
              <a:rPr lang="de-DE" sz="2000" dirty="0" err="1" smtClean="0"/>
              <a:t>Getting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position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PSP </a:t>
            </a:r>
            <a:r>
              <a:rPr lang="de-DE" sz="2000" dirty="0" err="1" smtClean="0"/>
              <a:t>from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SPICE </a:t>
            </a:r>
            <a:r>
              <a:rPr lang="de-DE" sz="2000" dirty="0" err="1" smtClean="0"/>
              <a:t>kernel</a:t>
            </a:r>
            <a:endParaRPr lang="de-DE" sz="2000" dirty="0" smtClean="0"/>
          </a:p>
          <a:p>
            <a:r>
              <a:rPr lang="de-DE" sz="2000" dirty="0" err="1">
                <a:latin typeface="Courant"/>
                <a:cs typeface="Courant"/>
              </a:rPr>
              <a:t>cspice_furnsh</a:t>
            </a:r>
            <a:r>
              <a:rPr lang="de-DE" sz="2000" dirty="0">
                <a:latin typeface="Courant"/>
                <a:cs typeface="Courant"/>
              </a:rPr>
              <a:t>, </a:t>
            </a:r>
            <a:r>
              <a:rPr lang="de-DE" sz="2000" dirty="0" err="1" smtClean="0">
                <a:latin typeface="Courant"/>
                <a:cs typeface="Courant"/>
              </a:rPr>
              <a:t>kernel</a:t>
            </a:r>
            <a:endParaRPr lang="de-DE" sz="2000" dirty="0" smtClean="0">
              <a:latin typeface="Courant"/>
              <a:cs typeface="Courant"/>
            </a:endParaRPr>
          </a:p>
          <a:p>
            <a:r>
              <a:rPr lang="de-DE" sz="2000" dirty="0" err="1" smtClean="0">
                <a:latin typeface="Calibri"/>
                <a:cs typeface="Calibri"/>
              </a:rPr>
              <a:t>Defining</a:t>
            </a:r>
            <a:r>
              <a:rPr lang="de-DE" sz="2000" dirty="0" smtClean="0">
                <a:latin typeface="Calibri"/>
                <a:cs typeface="Calibri"/>
              </a:rPr>
              <a:t> </a:t>
            </a:r>
            <a:r>
              <a:rPr lang="de-DE" sz="2000" dirty="0" err="1" smtClean="0">
                <a:latin typeface="Calibri"/>
                <a:cs typeface="Calibri"/>
              </a:rPr>
              <a:t>the</a:t>
            </a:r>
            <a:r>
              <a:rPr lang="de-DE" sz="2000" dirty="0" smtClean="0">
                <a:latin typeface="Calibri"/>
                <a:cs typeface="Calibri"/>
              </a:rPr>
              <a:t> </a:t>
            </a:r>
            <a:r>
              <a:rPr lang="de-DE" sz="2000" dirty="0" err="1" smtClean="0">
                <a:latin typeface="Calibri"/>
                <a:cs typeface="Calibri"/>
              </a:rPr>
              <a:t>state</a:t>
            </a:r>
            <a:r>
              <a:rPr lang="de-DE" sz="2000" dirty="0" smtClean="0">
                <a:latin typeface="Calibri"/>
                <a:cs typeface="Calibri"/>
              </a:rPr>
              <a:t> </a:t>
            </a:r>
            <a:r>
              <a:rPr lang="de-DE" sz="2000" dirty="0" err="1" smtClean="0">
                <a:latin typeface="Calibri"/>
                <a:cs typeface="Calibri"/>
              </a:rPr>
              <a:t>of</a:t>
            </a:r>
            <a:r>
              <a:rPr lang="de-DE" sz="2000" dirty="0" smtClean="0">
                <a:latin typeface="Calibri"/>
                <a:cs typeface="Calibri"/>
              </a:rPr>
              <a:t> PSP</a:t>
            </a:r>
            <a:endParaRPr lang="de-DE" sz="2000" dirty="0">
              <a:latin typeface="Calibri"/>
              <a:cs typeface="Calibri"/>
            </a:endParaRPr>
          </a:p>
          <a:p>
            <a:r>
              <a:rPr lang="de-DE" sz="2000" dirty="0" err="1" smtClean="0">
                <a:latin typeface="Courant"/>
                <a:cs typeface="Courant"/>
              </a:rPr>
              <a:t>state</a:t>
            </a:r>
            <a:r>
              <a:rPr lang="de-DE" sz="2000" dirty="0" smtClean="0">
                <a:latin typeface="Courant"/>
                <a:cs typeface="Courant"/>
              </a:rPr>
              <a:t> </a:t>
            </a:r>
            <a:r>
              <a:rPr lang="de-DE" sz="2000" dirty="0">
                <a:latin typeface="Courant"/>
                <a:cs typeface="Courant"/>
              </a:rPr>
              <a:t>= GET_SUNSPICE_LONLAT( </a:t>
            </a:r>
            <a:r>
              <a:rPr lang="de-DE" sz="2000" dirty="0" err="1" smtClean="0">
                <a:latin typeface="Courant"/>
                <a:cs typeface="Courant"/>
              </a:rPr>
              <a:t>t_utc</a:t>
            </a:r>
            <a:r>
              <a:rPr lang="de-DE" sz="2000" dirty="0" smtClean="0">
                <a:latin typeface="Courant"/>
                <a:cs typeface="Courant"/>
              </a:rPr>
              <a:t>, </a:t>
            </a:r>
            <a:r>
              <a:rPr lang="de-DE" sz="2000" dirty="0" err="1" smtClean="0">
                <a:latin typeface="Courant"/>
                <a:cs typeface="Courant"/>
              </a:rPr>
              <a:t>id</a:t>
            </a:r>
            <a:r>
              <a:rPr lang="de-DE" sz="2000" dirty="0" smtClean="0">
                <a:latin typeface="Courant"/>
                <a:cs typeface="Courant"/>
              </a:rPr>
              <a:t>, </a:t>
            </a:r>
            <a:r>
              <a:rPr lang="de-DE" sz="2000" dirty="0" err="1">
                <a:latin typeface="Courant"/>
                <a:cs typeface="Courant"/>
              </a:rPr>
              <a:t>system</a:t>
            </a:r>
            <a:r>
              <a:rPr lang="de-DE" sz="2000" dirty="0">
                <a:latin typeface="Courant"/>
                <a:cs typeface="Courant"/>
              </a:rPr>
              <a:t> = 'HEEQ', /</a:t>
            </a:r>
            <a:r>
              <a:rPr lang="de-DE" sz="2000" dirty="0" err="1">
                <a:latin typeface="Courant"/>
                <a:cs typeface="Courant"/>
              </a:rPr>
              <a:t>meters</a:t>
            </a:r>
            <a:r>
              <a:rPr lang="de-DE" sz="2000" dirty="0">
                <a:latin typeface="Courant"/>
                <a:cs typeface="Courant"/>
              </a:rPr>
              <a:t>, /</a:t>
            </a:r>
            <a:r>
              <a:rPr lang="de-DE" sz="2000" dirty="0" err="1">
                <a:latin typeface="Courant"/>
                <a:cs typeface="Courant"/>
              </a:rPr>
              <a:t>degrees</a:t>
            </a:r>
            <a:r>
              <a:rPr lang="de-DE" sz="2000" dirty="0">
                <a:latin typeface="Courant"/>
                <a:cs typeface="Courant"/>
              </a:rPr>
              <a:t>)</a:t>
            </a:r>
            <a:endParaRPr lang="de-DE" sz="2000" dirty="0" smtClean="0">
              <a:latin typeface="Courant"/>
              <a:cs typeface="Courant"/>
            </a:endParaRPr>
          </a:p>
          <a:p>
            <a:r>
              <a:rPr lang="de-DE" sz="2000" dirty="0" smtClean="0"/>
              <a:t>The ID </a:t>
            </a:r>
            <a:r>
              <a:rPr lang="de-DE" sz="2000" dirty="0" err="1" smtClean="0"/>
              <a:t>for</a:t>
            </a:r>
            <a:r>
              <a:rPr lang="de-DE" sz="2000" dirty="0" smtClean="0"/>
              <a:t> PSP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mr-IN" sz="2000" dirty="0">
                <a:latin typeface="Courant"/>
                <a:cs typeface="Courant"/>
              </a:rPr>
              <a:t>-180731</a:t>
            </a:r>
            <a:endParaRPr lang="de-DE" sz="2000" dirty="0">
              <a:latin typeface="Courant"/>
              <a:cs typeface="Courant"/>
            </a:endParaRPr>
          </a:p>
          <a:p>
            <a:r>
              <a:rPr lang="de-DE" sz="2400" dirty="0" smtClean="0">
                <a:solidFill>
                  <a:srgbClr val="FF0000"/>
                </a:solidFill>
              </a:rPr>
              <a:t>State</a:t>
            </a:r>
            <a:r>
              <a:rPr lang="de-DE" sz="2400" dirty="0" smtClean="0"/>
              <a:t> </a:t>
            </a:r>
            <a:r>
              <a:rPr lang="de-DE" sz="2400" dirty="0" err="1" smtClean="0"/>
              <a:t>is</a:t>
            </a:r>
            <a:r>
              <a:rPr lang="de-DE" sz="2400" dirty="0" smtClean="0"/>
              <a:t> a </a:t>
            </a:r>
            <a:r>
              <a:rPr lang="de-DE" sz="2400" dirty="0" err="1" smtClean="0"/>
              <a:t>vector</a:t>
            </a:r>
            <a:r>
              <a:rPr lang="de-DE" sz="2400" dirty="0" smtClean="0"/>
              <a:t> </a:t>
            </a:r>
            <a:r>
              <a:rPr lang="de-DE" sz="2400" dirty="0" err="1" smtClean="0"/>
              <a:t>containg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radial </a:t>
            </a:r>
            <a:r>
              <a:rPr lang="de-DE" sz="2400" dirty="0" err="1" smtClean="0"/>
              <a:t>distance</a:t>
            </a:r>
            <a:r>
              <a:rPr lang="de-DE" sz="2400" dirty="0" smtClean="0"/>
              <a:t> </a:t>
            </a:r>
            <a:r>
              <a:rPr lang="de-DE" sz="2400" dirty="0" err="1" smtClean="0"/>
              <a:t>from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/>
              <a:t> </a:t>
            </a:r>
            <a:r>
              <a:rPr lang="de-DE" sz="2400" dirty="0" smtClean="0"/>
              <a:t>Sun,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heliographic</a:t>
            </a:r>
            <a:r>
              <a:rPr lang="de-DE" sz="2400" dirty="0" smtClean="0"/>
              <a:t> </a:t>
            </a:r>
            <a:r>
              <a:rPr lang="de-DE" sz="2400" dirty="0" err="1" smtClean="0"/>
              <a:t>longitude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latitude</a:t>
            </a:r>
            <a:endParaRPr lang="de-DE" sz="2400" dirty="0"/>
          </a:p>
          <a:p>
            <a:endParaRPr lang="de-DE" sz="2400" dirty="0" smtClean="0"/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174881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6947" y="72052"/>
            <a:ext cx="8863264" cy="8094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rgbClr val="FF0000"/>
                </a:solidFill>
              </a:rPr>
              <a:t>3) </a:t>
            </a:r>
            <a:r>
              <a:rPr lang="de-DE" sz="2400" b="1" dirty="0" err="1" smtClean="0">
                <a:solidFill>
                  <a:srgbClr val="FF0000"/>
                </a:solidFill>
              </a:rPr>
              <a:t>Construction</a:t>
            </a:r>
            <a:r>
              <a:rPr lang="de-DE" sz="2400" b="1" dirty="0" smtClean="0">
                <a:solidFill>
                  <a:srgbClr val="FF0000"/>
                </a:solidFill>
              </a:rPr>
              <a:t> </a:t>
            </a:r>
            <a:r>
              <a:rPr lang="de-DE" sz="2400" b="1" dirty="0" err="1" smtClean="0">
                <a:solidFill>
                  <a:srgbClr val="FF0000"/>
                </a:solidFill>
              </a:rPr>
              <a:t>of</a:t>
            </a:r>
            <a:r>
              <a:rPr lang="de-DE" sz="2400" b="1" dirty="0" smtClean="0">
                <a:solidFill>
                  <a:srgbClr val="FF0000"/>
                </a:solidFill>
              </a:rPr>
              <a:t> a WCS </a:t>
            </a:r>
            <a:r>
              <a:rPr lang="de-DE" sz="2400" b="1" dirty="0" err="1" smtClean="0">
                <a:solidFill>
                  <a:srgbClr val="FF0000"/>
                </a:solidFill>
              </a:rPr>
              <a:t>structure</a:t>
            </a:r>
            <a:endParaRPr lang="de-DE" sz="2400" b="1" dirty="0" smtClean="0">
              <a:solidFill>
                <a:srgbClr val="FF0000"/>
              </a:solidFill>
            </a:endParaRPr>
          </a:p>
          <a:p>
            <a:pPr marL="457200" indent="-457200">
              <a:buAutoNum type="arabicParenR"/>
            </a:pPr>
            <a:endParaRPr lang="de-DE" sz="2400" b="1" dirty="0">
              <a:solidFill>
                <a:srgbClr val="FF0000"/>
              </a:solidFill>
            </a:endParaRPr>
          </a:p>
          <a:p>
            <a:r>
              <a:rPr lang="de-DE" sz="2000" dirty="0" err="1" smtClean="0">
                <a:solidFill>
                  <a:srgbClr val="000000"/>
                </a:solidFill>
                <a:latin typeface="Courant"/>
                <a:cs typeface="Courant"/>
              </a:rPr>
              <a:t>wcs</a:t>
            </a:r>
            <a:r>
              <a:rPr lang="de-DE" sz="2000" dirty="0" smtClean="0">
                <a:solidFill>
                  <a:srgbClr val="000000"/>
                </a:solidFill>
                <a:latin typeface="Courant"/>
                <a:cs typeface="Courant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Courant"/>
                <a:cs typeface="Courant"/>
              </a:rPr>
              <a:t>= wcs_2d_simulate(</a:t>
            </a:r>
            <a:r>
              <a:rPr lang="de-DE" sz="2000" dirty="0" err="1">
                <a:solidFill>
                  <a:srgbClr val="000000"/>
                </a:solidFill>
                <a:latin typeface="Courant"/>
                <a:cs typeface="Courant"/>
              </a:rPr>
              <a:t>wispr.pixel</a:t>
            </a:r>
            <a:r>
              <a:rPr lang="de-DE" sz="2000" dirty="0">
                <a:solidFill>
                  <a:srgbClr val="000000"/>
                </a:solidFill>
                <a:latin typeface="Courant"/>
                <a:cs typeface="Courant"/>
              </a:rPr>
              <a:t>[0], </a:t>
            </a:r>
            <a:r>
              <a:rPr lang="de-DE" sz="2000" dirty="0" err="1">
                <a:solidFill>
                  <a:srgbClr val="000000"/>
                </a:solidFill>
                <a:latin typeface="Courant"/>
                <a:cs typeface="Courant"/>
              </a:rPr>
              <a:t>wispr.pixel</a:t>
            </a:r>
            <a:r>
              <a:rPr lang="de-DE" sz="2000" dirty="0">
                <a:solidFill>
                  <a:srgbClr val="000000"/>
                </a:solidFill>
                <a:latin typeface="Courant"/>
                <a:cs typeface="Courant"/>
              </a:rPr>
              <a:t>[1], </a:t>
            </a:r>
            <a:r>
              <a:rPr lang="de-DE" sz="2000" dirty="0" err="1">
                <a:solidFill>
                  <a:srgbClr val="000000"/>
                </a:solidFill>
                <a:latin typeface="Courant"/>
                <a:cs typeface="Courant"/>
              </a:rPr>
              <a:t>cdelt</a:t>
            </a:r>
            <a:r>
              <a:rPr lang="de-DE" sz="2000" dirty="0">
                <a:solidFill>
                  <a:srgbClr val="000000"/>
                </a:solidFill>
                <a:latin typeface="Courant"/>
                <a:cs typeface="Courant"/>
              </a:rPr>
              <a:t> = </a:t>
            </a:r>
            <a:r>
              <a:rPr lang="de-DE" sz="2000" dirty="0" err="1">
                <a:solidFill>
                  <a:srgbClr val="000000"/>
                </a:solidFill>
                <a:latin typeface="Courant"/>
                <a:cs typeface="Courant"/>
              </a:rPr>
              <a:t>wispr.elongation_fov</a:t>
            </a:r>
            <a:r>
              <a:rPr lang="de-DE" sz="2000" dirty="0">
                <a:solidFill>
                  <a:srgbClr val="000000"/>
                </a:solidFill>
                <a:latin typeface="Courant"/>
                <a:cs typeface="Courant"/>
              </a:rPr>
              <a:t>[0]/</a:t>
            </a:r>
            <a:r>
              <a:rPr lang="de-DE" sz="2000" dirty="0" err="1">
                <a:solidFill>
                  <a:srgbClr val="000000"/>
                </a:solidFill>
                <a:latin typeface="Courant"/>
                <a:cs typeface="Courant"/>
              </a:rPr>
              <a:t>wispr.pixel</a:t>
            </a:r>
            <a:r>
              <a:rPr lang="de-DE" sz="2000" dirty="0">
                <a:solidFill>
                  <a:srgbClr val="000000"/>
                </a:solidFill>
                <a:latin typeface="Courant"/>
                <a:cs typeface="Courant"/>
              </a:rPr>
              <a:t>[0], </a:t>
            </a:r>
            <a:r>
              <a:rPr lang="de-DE" sz="2000" dirty="0" err="1">
                <a:solidFill>
                  <a:srgbClr val="000000"/>
                </a:solidFill>
                <a:latin typeface="Courant"/>
                <a:cs typeface="Courant"/>
              </a:rPr>
              <a:t>dsun_obs</a:t>
            </a:r>
            <a:r>
              <a:rPr lang="de-DE" sz="2000" dirty="0">
                <a:solidFill>
                  <a:srgbClr val="000000"/>
                </a:solidFill>
                <a:latin typeface="Courant"/>
                <a:cs typeface="Courant"/>
              </a:rPr>
              <a:t>=</a:t>
            </a:r>
            <a:r>
              <a:rPr lang="de-DE" sz="2000" dirty="0" err="1">
                <a:solidFill>
                  <a:srgbClr val="000000"/>
                </a:solidFill>
                <a:latin typeface="Courant"/>
                <a:cs typeface="Courant"/>
              </a:rPr>
              <a:t>state</a:t>
            </a:r>
            <a:r>
              <a:rPr lang="de-DE" sz="2000" dirty="0">
                <a:solidFill>
                  <a:srgbClr val="000000"/>
                </a:solidFill>
                <a:latin typeface="Courant"/>
                <a:cs typeface="Courant"/>
              </a:rPr>
              <a:t>[0]</a:t>
            </a:r>
            <a:r>
              <a:rPr lang="de-DE" sz="2000" dirty="0" smtClean="0">
                <a:solidFill>
                  <a:srgbClr val="000000"/>
                </a:solidFill>
                <a:latin typeface="Courant"/>
                <a:cs typeface="Courant"/>
              </a:rPr>
              <a:t>,</a:t>
            </a:r>
            <a:r>
              <a:rPr lang="de-DE" sz="2000" dirty="0">
                <a:solidFill>
                  <a:srgbClr val="000000"/>
                </a:solidFill>
                <a:latin typeface="Courant"/>
                <a:cs typeface="Courant"/>
              </a:rPr>
              <a:t>	</a:t>
            </a:r>
            <a:r>
              <a:rPr lang="de-DE" sz="2000" dirty="0" smtClean="0">
                <a:solidFill>
                  <a:srgbClr val="000000"/>
                </a:solidFill>
                <a:latin typeface="Courant"/>
                <a:cs typeface="Courant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Courant"/>
                <a:cs typeface="Courant"/>
              </a:rPr>
              <a:t>date_obs</a:t>
            </a:r>
            <a:r>
              <a:rPr lang="de-DE" sz="2000" dirty="0">
                <a:solidFill>
                  <a:srgbClr val="000000"/>
                </a:solidFill>
                <a:latin typeface="Courant"/>
                <a:cs typeface="Courant"/>
              </a:rPr>
              <a:t>=</a:t>
            </a:r>
            <a:r>
              <a:rPr lang="de-DE" sz="2000" dirty="0" err="1" smtClean="0">
                <a:solidFill>
                  <a:srgbClr val="000000"/>
                </a:solidFill>
                <a:latin typeface="Courant"/>
                <a:cs typeface="Courant"/>
              </a:rPr>
              <a:t>t_utc</a:t>
            </a:r>
            <a:r>
              <a:rPr lang="de-DE" sz="2000" dirty="0" smtClean="0">
                <a:solidFill>
                  <a:srgbClr val="000000"/>
                </a:solidFill>
                <a:latin typeface="Courant"/>
                <a:cs typeface="Courant"/>
              </a:rPr>
              <a:t>, </a:t>
            </a:r>
            <a:r>
              <a:rPr lang="de-DE" sz="2000" dirty="0" err="1">
                <a:solidFill>
                  <a:srgbClr val="000000"/>
                </a:solidFill>
                <a:latin typeface="Courant"/>
                <a:cs typeface="Courant"/>
              </a:rPr>
              <a:t>hgln_obs</a:t>
            </a:r>
            <a:r>
              <a:rPr lang="de-DE" sz="2000" dirty="0">
                <a:solidFill>
                  <a:srgbClr val="000000"/>
                </a:solidFill>
                <a:latin typeface="Courant"/>
                <a:cs typeface="Courant"/>
              </a:rPr>
              <a:t>=</a:t>
            </a:r>
            <a:r>
              <a:rPr lang="de-DE" sz="2000" dirty="0" err="1">
                <a:solidFill>
                  <a:srgbClr val="000000"/>
                </a:solidFill>
                <a:latin typeface="Courant"/>
                <a:cs typeface="Courant"/>
              </a:rPr>
              <a:t>state</a:t>
            </a:r>
            <a:r>
              <a:rPr lang="de-DE" sz="2000" dirty="0">
                <a:solidFill>
                  <a:srgbClr val="000000"/>
                </a:solidFill>
                <a:latin typeface="Courant"/>
                <a:cs typeface="Courant"/>
              </a:rPr>
              <a:t>[1], </a:t>
            </a:r>
            <a:r>
              <a:rPr lang="de-DE" sz="2000" dirty="0" err="1">
                <a:solidFill>
                  <a:srgbClr val="000000"/>
                </a:solidFill>
                <a:latin typeface="Courant"/>
                <a:cs typeface="Courant"/>
              </a:rPr>
              <a:t>hglt_obs</a:t>
            </a:r>
            <a:r>
              <a:rPr lang="de-DE" sz="2000" dirty="0">
                <a:solidFill>
                  <a:srgbClr val="000000"/>
                </a:solidFill>
                <a:latin typeface="Courant"/>
                <a:cs typeface="Courant"/>
              </a:rPr>
              <a:t>=</a:t>
            </a:r>
            <a:r>
              <a:rPr lang="de-DE" sz="2000" dirty="0" err="1">
                <a:solidFill>
                  <a:srgbClr val="000000"/>
                </a:solidFill>
                <a:latin typeface="Courant"/>
                <a:cs typeface="Courant"/>
              </a:rPr>
              <a:t>state</a:t>
            </a:r>
            <a:r>
              <a:rPr lang="de-DE" sz="2000" dirty="0">
                <a:solidFill>
                  <a:srgbClr val="000000"/>
                </a:solidFill>
                <a:latin typeface="Courant"/>
                <a:cs typeface="Courant"/>
              </a:rPr>
              <a:t>[2]</a:t>
            </a:r>
            <a:r>
              <a:rPr lang="de-DE" sz="2000" dirty="0" smtClean="0">
                <a:solidFill>
                  <a:srgbClr val="000000"/>
                </a:solidFill>
                <a:latin typeface="Courant"/>
                <a:cs typeface="Courant"/>
              </a:rPr>
              <a:t>,</a:t>
            </a:r>
            <a:r>
              <a:rPr lang="de-DE" sz="2000" dirty="0">
                <a:solidFill>
                  <a:srgbClr val="000000"/>
                </a:solidFill>
                <a:latin typeface="Courant"/>
                <a:cs typeface="Courant"/>
              </a:rPr>
              <a:t>		</a:t>
            </a:r>
            <a:r>
              <a:rPr lang="de-DE" sz="2000" dirty="0" err="1">
                <a:solidFill>
                  <a:srgbClr val="000000"/>
                </a:solidFill>
                <a:latin typeface="Courant"/>
                <a:cs typeface="Courant"/>
              </a:rPr>
              <a:t>cunit</a:t>
            </a:r>
            <a:r>
              <a:rPr lang="de-DE" sz="2000" dirty="0">
                <a:solidFill>
                  <a:srgbClr val="000000"/>
                </a:solidFill>
                <a:latin typeface="Courant"/>
                <a:cs typeface="Courant"/>
              </a:rPr>
              <a:t>='</a:t>
            </a:r>
            <a:r>
              <a:rPr lang="de-DE" sz="2000" dirty="0" err="1" smtClean="0">
                <a:solidFill>
                  <a:srgbClr val="000000"/>
                </a:solidFill>
                <a:latin typeface="Courant"/>
                <a:cs typeface="Courant"/>
              </a:rPr>
              <a:t>deg</a:t>
            </a:r>
            <a:r>
              <a:rPr lang="de-DE" sz="2000" dirty="0" smtClean="0">
                <a:solidFill>
                  <a:srgbClr val="000000"/>
                </a:solidFill>
                <a:latin typeface="Courant"/>
                <a:cs typeface="Courant"/>
              </a:rPr>
              <a:t>‘,</a:t>
            </a:r>
            <a:r>
              <a:rPr lang="de-DE" sz="2000" dirty="0">
                <a:solidFill>
                  <a:srgbClr val="000000"/>
                </a:solidFill>
                <a:latin typeface="Courant"/>
                <a:cs typeface="Courant"/>
              </a:rPr>
              <a:t>	</a:t>
            </a:r>
            <a:r>
              <a:rPr lang="de-DE" sz="2000" dirty="0" err="1" smtClean="0">
                <a:solidFill>
                  <a:srgbClr val="000000"/>
                </a:solidFill>
                <a:latin typeface="Courant"/>
                <a:cs typeface="Courant"/>
              </a:rPr>
              <a:t>crval</a:t>
            </a:r>
            <a:r>
              <a:rPr lang="de-DE" sz="2000" dirty="0" smtClean="0">
                <a:solidFill>
                  <a:srgbClr val="000000"/>
                </a:solidFill>
                <a:latin typeface="Courant"/>
                <a:cs typeface="Courant"/>
              </a:rPr>
              <a:t> = [ </a:t>
            </a:r>
            <a:r>
              <a:rPr lang="de-DE" sz="2000" dirty="0" err="1">
                <a:solidFill>
                  <a:srgbClr val="000000"/>
                </a:solidFill>
                <a:latin typeface="Courant"/>
                <a:cs typeface="Courant"/>
              </a:rPr>
              <a:t>wispr.offset</a:t>
            </a:r>
            <a:r>
              <a:rPr lang="de-DE" sz="2000" dirty="0">
                <a:solidFill>
                  <a:srgbClr val="000000"/>
                </a:solidFill>
                <a:latin typeface="Courant"/>
                <a:cs typeface="Courant"/>
              </a:rPr>
              <a:t>[0] + 0.5*</a:t>
            </a:r>
            <a:r>
              <a:rPr lang="de-DE" sz="2000" dirty="0" err="1">
                <a:solidFill>
                  <a:srgbClr val="000000"/>
                </a:solidFill>
                <a:latin typeface="Courant"/>
                <a:cs typeface="Courant"/>
              </a:rPr>
              <a:t>wispr.elongation_fov</a:t>
            </a:r>
            <a:r>
              <a:rPr lang="de-DE" sz="2000" dirty="0">
                <a:solidFill>
                  <a:srgbClr val="000000"/>
                </a:solidFill>
                <a:latin typeface="Courant"/>
                <a:cs typeface="Courant"/>
              </a:rPr>
              <a:t>[0], 0.], </a:t>
            </a:r>
            <a:r>
              <a:rPr lang="de-DE" sz="2000" dirty="0" err="1">
                <a:solidFill>
                  <a:srgbClr val="000000"/>
                </a:solidFill>
                <a:latin typeface="Courant"/>
                <a:cs typeface="Courant"/>
              </a:rPr>
              <a:t>projection</a:t>
            </a:r>
            <a:r>
              <a:rPr lang="de-DE" sz="2000" dirty="0">
                <a:solidFill>
                  <a:srgbClr val="000000"/>
                </a:solidFill>
                <a:latin typeface="Courant"/>
                <a:cs typeface="Courant"/>
              </a:rPr>
              <a:t>='AZP' )</a:t>
            </a:r>
            <a:endParaRPr lang="de-DE" sz="2000" dirty="0" smtClean="0">
              <a:solidFill>
                <a:srgbClr val="000000"/>
              </a:solidFill>
              <a:latin typeface="Courant"/>
              <a:cs typeface="Courant"/>
            </a:endParaRPr>
          </a:p>
          <a:p>
            <a:r>
              <a:rPr lang="de-DE" sz="2000" dirty="0" smtClean="0">
                <a:solidFill>
                  <a:srgbClr val="000000"/>
                </a:solidFill>
              </a:rPr>
              <a:t>(This </a:t>
            </a:r>
            <a:r>
              <a:rPr lang="de-DE" sz="2000" dirty="0" err="1" smtClean="0">
                <a:solidFill>
                  <a:srgbClr val="000000"/>
                </a:solidFill>
              </a:rPr>
              <a:t>step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could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be</a:t>
            </a:r>
            <a:r>
              <a:rPr lang="de-DE" sz="2000" dirty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skipped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and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one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could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immediately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create</a:t>
            </a:r>
            <a:r>
              <a:rPr lang="de-DE" sz="2000" dirty="0" smtClean="0">
                <a:solidFill>
                  <a:srgbClr val="000000"/>
                </a:solidFill>
              </a:rPr>
              <a:t> a FITS </a:t>
            </a:r>
            <a:r>
              <a:rPr lang="de-DE" sz="2000" dirty="0" err="1" smtClean="0">
                <a:solidFill>
                  <a:srgbClr val="000000"/>
                </a:solidFill>
              </a:rPr>
              <a:t>header</a:t>
            </a:r>
            <a:r>
              <a:rPr lang="de-DE" sz="2000" dirty="0" smtClean="0">
                <a:solidFill>
                  <a:srgbClr val="000000"/>
                </a:solidFill>
              </a:rPr>
              <a:t>. </a:t>
            </a:r>
            <a:r>
              <a:rPr lang="de-DE" sz="2000" dirty="0" err="1" smtClean="0">
                <a:solidFill>
                  <a:srgbClr val="000000"/>
                </a:solidFill>
              </a:rPr>
              <a:t>However</a:t>
            </a:r>
            <a:r>
              <a:rPr lang="de-DE" sz="2000" dirty="0" smtClean="0">
                <a:solidFill>
                  <a:srgbClr val="000000"/>
                </a:solidFill>
              </a:rPr>
              <a:t>, I </a:t>
            </a:r>
            <a:r>
              <a:rPr lang="de-DE" sz="2000" dirty="0" err="1" smtClean="0">
                <a:solidFill>
                  <a:srgbClr val="000000"/>
                </a:solidFill>
              </a:rPr>
              <a:t>usually</a:t>
            </a:r>
            <a:r>
              <a:rPr lang="de-DE" sz="2000" dirty="0" smtClean="0">
                <a:solidFill>
                  <a:srgbClr val="000000"/>
                </a:solidFill>
              </a:rPr>
              <a:t> find easy </a:t>
            </a:r>
            <a:r>
              <a:rPr lang="de-DE" sz="2000" dirty="0" err="1" smtClean="0">
                <a:solidFill>
                  <a:srgbClr val="000000"/>
                </a:solidFill>
              </a:rPr>
              <a:t>working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with</a:t>
            </a:r>
            <a:r>
              <a:rPr lang="de-DE" sz="2000" dirty="0" smtClean="0">
                <a:solidFill>
                  <a:srgbClr val="000000"/>
                </a:solidFill>
              </a:rPr>
              <a:t> WCS </a:t>
            </a:r>
            <a:r>
              <a:rPr lang="de-DE" sz="2000" dirty="0" err="1" smtClean="0">
                <a:solidFill>
                  <a:srgbClr val="000000"/>
                </a:solidFill>
              </a:rPr>
              <a:t>structures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and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defining</a:t>
            </a:r>
            <a:r>
              <a:rPr lang="de-DE" sz="2000" dirty="0" smtClean="0">
                <a:solidFill>
                  <a:srgbClr val="000000"/>
                </a:solidFill>
              </a:rPr>
              <a:t> a </a:t>
            </a:r>
            <a:r>
              <a:rPr lang="de-DE" sz="2000" dirty="0" err="1" smtClean="0">
                <a:solidFill>
                  <a:srgbClr val="000000"/>
                </a:solidFill>
              </a:rPr>
              <a:t>header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with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the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next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command</a:t>
            </a:r>
            <a:r>
              <a:rPr lang="de-DE" sz="2000" dirty="0" smtClean="0">
                <a:solidFill>
                  <a:srgbClr val="000000"/>
                </a:solidFill>
              </a:rPr>
              <a:t>)</a:t>
            </a:r>
            <a:endParaRPr lang="de-DE" sz="2000" dirty="0">
              <a:solidFill>
                <a:srgbClr val="000000"/>
              </a:solidFill>
            </a:endParaRPr>
          </a:p>
          <a:p>
            <a:r>
              <a:rPr lang="de-DE" sz="2400" b="1" dirty="0" smtClean="0">
                <a:solidFill>
                  <a:srgbClr val="FF0000"/>
                </a:solidFill>
              </a:rPr>
              <a:t>4) </a:t>
            </a:r>
            <a:r>
              <a:rPr lang="de-DE" sz="2400" b="1" dirty="0" err="1" smtClean="0">
                <a:solidFill>
                  <a:srgbClr val="FF0000"/>
                </a:solidFill>
              </a:rPr>
              <a:t>Construction</a:t>
            </a:r>
            <a:r>
              <a:rPr lang="de-DE" sz="2400" b="1" dirty="0" smtClean="0">
                <a:solidFill>
                  <a:srgbClr val="FF0000"/>
                </a:solidFill>
              </a:rPr>
              <a:t> </a:t>
            </a:r>
            <a:r>
              <a:rPr lang="de-DE" sz="2400" b="1" dirty="0" err="1" smtClean="0">
                <a:solidFill>
                  <a:srgbClr val="FF0000"/>
                </a:solidFill>
              </a:rPr>
              <a:t>of</a:t>
            </a:r>
            <a:r>
              <a:rPr lang="de-DE" sz="2400" b="1" dirty="0" smtClean="0">
                <a:solidFill>
                  <a:srgbClr val="FF0000"/>
                </a:solidFill>
              </a:rPr>
              <a:t> </a:t>
            </a:r>
            <a:r>
              <a:rPr lang="de-DE" sz="2400" b="1" dirty="0" err="1" smtClean="0">
                <a:solidFill>
                  <a:srgbClr val="FF0000"/>
                </a:solidFill>
              </a:rPr>
              <a:t>the</a:t>
            </a:r>
            <a:r>
              <a:rPr lang="de-DE" sz="2400" b="1" dirty="0" smtClean="0">
                <a:solidFill>
                  <a:srgbClr val="FF0000"/>
                </a:solidFill>
              </a:rPr>
              <a:t> FITS </a:t>
            </a:r>
            <a:r>
              <a:rPr lang="de-DE" sz="2400" b="1" dirty="0" err="1" smtClean="0">
                <a:solidFill>
                  <a:srgbClr val="FF0000"/>
                </a:solidFill>
              </a:rPr>
              <a:t>header</a:t>
            </a:r>
            <a:endParaRPr lang="de-DE" sz="2400" b="1" dirty="0" smtClean="0">
              <a:solidFill>
                <a:srgbClr val="FF0000"/>
              </a:solidFill>
            </a:endParaRPr>
          </a:p>
          <a:p>
            <a:r>
              <a:rPr lang="de-DE" sz="2000" dirty="0" err="1" smtClean="0">
                <a:latin typeface="Courant"/>
                <a:cs typeface="Courant"/>
              </a:rPr>
              <a:t>hdr</a:t>
            </a:r>
            <a:r>
              <a:rPr lang="de-DE" sz="2000" dirty="0" smtClean="0">
                <a:latin typeface="Courant"/>
                <a:cs typeface="Courant"/>
              </a:rPr>
              <a:t> </a:t>
            </a:r>
            <a:r>
              <a:rPr lang="de-DE" sz="2000" dirty="0">
                <a:latin typeface="Courant"/>
                <a:cs typeface="Courant"/>
              </a:rPr>
              <a:t>= wcs2fitshead(</a:t>
            </a:r>
            <a:r>
              <a:rPr lang="de-DE" sz="2000" dirty="0" err="1">
                <a:latin typeface="Courant"/>
                <a:cs typeface="Courant"/>
              </a:rPr>
              <a:t>wcs</a:t>
            </a:r>
            <a:r>
              <a:rPr lang="de-DE" sz="2000" dirty="0">
                <a:latin typeface="Courant"/>
                <a:cs typeface="Courant"/>
              </a:rPr>
              <a:t>, /</a:t>
            </a:r>
            <a:r>
              <a:rPr lang="de-DE" sz="2000" dirty="0" err="1">
                <a:latin typeface="Courant"/>
                <a:cs typeface="Courant"/>
              </a:rPr>
              <a:t>struct</a:t>
            </a:r>
            <a:r>
              <a:rPr lang="de-DE" sz="2000" dirty="0" smtClean="0">
                <a:latin typeface="Courant"/>
                <a:cs typeface="Courant"/>
              </a:rPr>
              <a:t>)</a:t>
            </a:r>
          </a:p>
          <a:p>
            <a:r>
              <a:rPr lang="de-DE" sz="2000" dirty="0" smtClean="0">
                <a:latin typeface="Calibri"/>
                <a:cs typeface="Calibri"/>
              </a:rPr>
              <a:t>This </a:t>
            </a:r>
            <a:r>
              <a:rPr lang="de-DE" sz="2000" dirty="0" err="1" smtClean="0">
                <a:latin typeface="Calibri"/>
                <a:cs typeface="Calibri"/>
              </a:rPr>
              <a:t>function</a:t>
            </a:r>
            <a:r>
              <a:rPr lang="de-DE" sz="2000" dirty="0" smtClean="0">
                <a:latin typeface="Calibri"/>
                <a:cs typeface="Calibri"/>
              </a:rPr>
              <a:t> </a:t>
            </a:r>
            <a:r>
              <a:rPr lang="de-DE" sz="2000" dirty="0" err="1" smtClean="0">
                <a:latin typeface="Calibri"/>
                <a:cs typeface="Calibri"/>
              </a:rPr>
              <a:t>creates</a:t>
            </a:r>
            <a:r>
              <a:rPr lang="de-DE" sz="2000" dirty="0" smtClean="0">
                <a:latin typeface="Calibri"/>
                <a:cs typeface="Calibri"/>
              </a:rPr>
              <a:t> a </a:t>
            </a:r>
            <a:r>
              <a:rPr lang="de-DE" sz="2000" dirty="0" err="1" smtClean="0">
                <a:latin typeface="Calibri"/>
                <a:cs typeface="Calibri"/>
              </a:rPr>
              <a:t>very</a:t>
            </a:r>
            <a:r>
              <a:rPr lang="de-DE" sz="2000" dirty="0" smtClean="0">
                <a:latin typeface="Calibri"/>
                <a:cs typeface="Calibri"/>
              </a:rPr>
              <a:t> </a:t>
            </a:r>
            <a:r>
              <a:rPr lang="de-DE" sz="2000" dirty="0" err="1" smtClean="0">
                <a:latin typeface="Calibri"/>
                <a:cs typeface="Calibri"/>
              </a:rPr>
              <a:t>basic</a:t>
            </a:r>
            <a:r>
              <a:rPr lang="de-DE" sz="2000" dirty="0" smtClean="0">
                <a:latin typeface="Calibri"/>
                <a:cs typeface="Calibri"/>
              </a:rPr>
              <a:t> </a:t>
            </a:r>
            <a:r>
              <a:rPr lang="de-DE" sz="2000" dirty="0" err="1" smtClean="0">
                <a:latin typeface="Calibri"/>
                <a:cs typeface="Calibri"/>
              </a:rPr>
              <a:t>header</a:t>
            </a:r>
            <a:r>
              <a:rPr lang="de-DE" sz="2000" dirty="0" smtClean="0">
                <a:latin typeface="Calibri"/>
                <a:cs typeface="Calibri"/>
              </a:rPr>
              <a:t> </a:t>
            </a:r>
            <a:r>
              <a:rPr lang="de-DE" sz="2000" dirty="0" err="1" smtClean="0">
                <a:latin typeface="Calibri"/>
                <a:cs typeface="Calibri"/>
              </a:rPr>
              <a:t>structure</a:t>
            </a:r>
            <a:r>
              <a:rPr lang="de-DE" sz="2000" dirty="0" smtClean="0">
                <a:latin typeface="Calibri"/>
                <a:cs typeface="Calibri"/>
              </a:rPr>
              <a:t>.</a:t>
            </a:r>
            <a:endParaRPr lang="de-DE" sz="2000" dirty="0" smtClean="0">
              <a:latin typeface="Calibri"/>
              <a:cs typeface="Calibri"/>
            </a:endParaRPr>
          </a:p>
          <a:p>
            <a:r>
              <a:rPr lang="de-DE" sz="2000" dirty="0" smtClean="0">
                <a:latin typeface="Calibri"/>
                <a:cs typeface="Calibri"/>
              </a:rPr>
              <a:t>The </a:t>
            </a:r>
            <a:r>
              <a:rPr lang="de-DE" sz="2000" dirty="0" err="1" smtClean="0">
                <a:latin typeface="Calibri"/>
                <a:cs typeface="Calibri"/>
              </a:rPr>
              <a:t>header</a:t>
            </a:r>
            <a:r>
              <a:rPr lang="de-DE" sz="2000" dirty="0" smtClean="0">
                <a:latin typeface="Calibri"/>
                <a:cs typeface="Calibri"/>
              </a:rPr>
              <a:t> </a:t>
            </a:r>
            <a:r>
              <a:rPr lang="de-DE" sz="2000" dirty="0" err="1" smtClean="0">
                <a:latin typeface="Calibri"/>
                <a:cs typeface="Calibri"/>
              </a:rPr>
              <a:t>is</a:t>
            </a:r>
            <a:r>
              <a:rPr lang="de-DE" sz="2000" dirty="0" smtClean="0">
                <a:latin typeface="Calibri"/>
                <a:cs typeface="Calibri"/>
              </a:rPr>
              <a:t> </a:t>
            </a:r>
            <a:r>
              <a:rPr lang="de-DE" sz="2000" dirty="0" err="1" smtClean="0">
                <a:latin typeface="Calibri"/>
                <a:cs typeface="Calibri"/>
              </a:rPr>
              <a:t>later</a:t>
            </a:r>
            <a:r>
              <a:rPr lang="de-DE" sz="2000" dirty="0" smtClean="0">
                <a:latin typeface="Calibri"/>
                <a:cs typeface="Calibri"/>
              </a:rPr>
              <a:t> </a:t>
            </a:r>
            <a:r>
              <a:rPr lang="de-DE" sz="2000" dirty="0" err="1" smtClean="0">
                <a:latin typeface="Calibri"/>
                <a:cs typeface="Calibri"/>
              </a:rPr>
              <a:t>modified</a:t>
            </a:r>
            <a:r>
              <a:rPr lang="de-DE" sz="2000" dirty="0" smtClean="0">
                <a:latin typeface="Calibri"/>
                <a:cs typeface="Calibri"/>
              </a:rPr>
              <a:t> </a:t>
            </a:r>
            <a:r>
              <a:rPr lang="de-DE" sz="2000" dirty="0" err="1" smtClean="0">
                <a:latin typeface="Calibri"/>
                <a:cs typeface="Calibri"/>
              </a:rPr>
              <a:t>by</a:t>
            </a:r>
            <a:r>
              <a:rPr lang="de-DE" sz="2000" dirty="0" smtClean="0">
                <a:latin typeface="Calibri"/>
                <a:cs typeface="Calibri"/>
              </a:rPr>
              <a:t> </a:t>
            </a:r>
            <a:r>
              <a:rPr lang="de-DE" sz="2000" dirty="0" err="1" smtClean="0">
                <a:latin typeface="Calibri"/>
                <a:cs typeface="Calibri"/>
              </a:rPr>
              <a:t>adding</a:t>
            </a:r>
            <a:r>
              <a:rPr lang="de-DE" sz="2000" dirty="0" smtClean="0">
                <a:latin typeface="Calibri"/>
                <a:cs typeface="Calibri"/>
              </a:rPr>
              <a:t> </a:t>
            </a:r>
            <a:r>
              <a:rPr lang="de-DE" sz="2000" dirty="0" err="1" smtClean="0">
                <a:latin typeface="Calibri"/>
                <a:cs typeface="Calibri"/>
              </a:rPr>
              <a:t>some</a:t>
            </a:r>
            <a:r>
              <a:rPr lang="de-DE" sz="2000" dirty="0" smtClean="0">
                <a:latin typeface="Calibri"/>
                <a:cs typeface="Calibri"/>
              </a:rPr>
              <a:t> </a:t>
            </a:r>
            <a:r>
              <a:rPr lang="de-DE" sz="2000" dirty="0" err="1" smtClean="0">
                <a:latin typeface="Calibri"/>
                <a:cs typeface="Calibri"/>
              </a:rPr>
              <a:t>other</a:t>
            </a:r>
            <a:r>
              <a:rPr lang="de-DE" sz="2000" dirty="0" smtClean="0">
                <a:latin typeface="Calibri"/>
                <a:cs typeface="Calibri"/>
              </a:rPr>
              <a:t> </a:t>
            </a:r>
            <a:r>
              <a:rPr lang="de-DE" sz="2000" dirty="0" err="1" smtClean="0">
                <a:latin typeface="Calibri"/>
                <a:cs typeface="Calibri"/>
              </a:rPr>
              <a:t>tagnames</a:t>
            </a:r>
            <a:r>
              <a:rPr lang="de-DE" sz="2000" dirty="0" smtClean="0">
                <a:latin typeface="Calibri"/>
                <a:cs typeface="Calibri"/>
              </a:rPr>
              <a:t> </a:t>
            </a:r>
            <a:r>
              <a:rPr lang="de-DE" sz="2000" dirty="0" err="1" smtClean="0">
                <a:latin typeface="Calibri"/>
                <a:cs typeface="Calibri"/>
              </a:rPr>
              <a:t>typical</a:t>
            </a:r>
            <a:r>
              <a:rPr lang="de-DE" sz="2000" dirty="0" smtClean="0">
                <a:latin typeface="Calibri"/>
                <a:cs typeface="Calibri"/>
              </a:rPr>
              <a:t> </a:t>
            </a:r>
            <a:r>
              <a:rPr lang="de-DE" sz="2000" dirty="0" err="1" smtClean="0">
                <a:latin typeface="Calibri"/>
                <a:cs typeface="Calibri"/>
              </a:rPr>
              <a:t>of</a:t>
            </a:r>
            <a:r>
              <a:rPr lang="de-DE" sz="2000" dirty="0" smtClean="0">
                <a:latin typeface="Calibri"/>
                <a:cs typeface="Calibri"/>
              </a:rPr>
              <a:t> a </a:t>
            </a:r>
            <a:r>
              <a:rPr lang="de-DE" sz="2000" dirty="0" smtClean="0">
                <a:latin typeface="Calibri"/>
                <a:cs typeface="Calibri"/>
              </a:rPr>
              <a:t>STEREO</a:t>
            </a:r>
            <a:r>
              <a:rPr lang="de-DE" sz="2000" dirty="0" smtClean="0">
                <a:latin typeface="Calibri"/>
                <a:cs typeface="Calibri"/>
              </a:rPr>
              <a:t>-HI FITS </a:t>
            </a:r>
            <a:r>
              <a:rPr lang="de-DE" sz="2000" dirty="0" err="1" smtClean="0">
                <a:latin typeface="Calibri"/>
                <a:cs typeface="Calibri"/>
              </a:rPr>
              <a:t>header</a:t>
            </a:r>
            <a:r>
              <a:rPr lang="de-DE" sz="2000" dirty="0" smtClean="0">
                <a:latin typeface="Calibri"/>
                <a:cs typeface="Calibri"/>
              </a:rPr>
              <a:t>. I </a:t>
            </a:r>
            <a:r>
              <a:rPr lang="de-DE" sz="2000" dirty="0" err="1" smtClean="0">
                <a:latin typeface="Calibri"/>
                <a:cs typeface="Calibri"/>
              </a:rPr>
              <a:t>believe</a:t>
            </a:r>
            <a:r>
              <a:rPr lang="de-DE" sz="2000" dirty="0" smtClean="0">
                <a:latin typeface="Calibri"/>
                <a:cs typeface="Calibri"/>
              </a:rPr>
              <a:t> </a:t>
            </a:r>
            <a:r>
              <a:rPr lang="de-DE" sz="2000" dirty="0" err="1" smtClean="0">
                <a:latin typeface="Calibri"/>
                <a:cs typeface="Calibri"/>
              </a:rPr>
              <a:t>that</a:t>
            </a:r>
            <a:r>
              <a:rPr lang="de-DE" sz="2000" dirty="0" smtClean="0">
                <a:latin typeface="Calibri"/>
                <a:cs typeface="Calibri"/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  <a:latin typeface="Calibri"/>
                <a:cs typeface="Calibri"/>
              </a:rPr>
              <a:t>rtraytracewcs</a:t>
            </a:r>
            <a:r>
              <a:rPr lang="de-DE" sz="2000" dirty="0" smtClean="0">
                <a:latin typeface="Calibri"/>
                <a:cs typeface="Calibri"/>
              </a:rPr>
              <a:t> </a:t>
            </a:r>
            <a:r>
              <a:rPr lang="de-DE" sz="2000" dirty="0" err="1" smtClean="0">
                <a:latin typeface="Calibri"/>
                <a:cs typeface="Calibri"/>
              </a:rPr>
              <a:t>works</a:t>
            </a:r>
            <a:r>
              <a:rPr lang="de-DE" sz="2000" dirty="0" smtClean="0">
                <a:latin typeface="Calibri"/>
                <a:cs typeface="Calibri"/>
              </a:rPr>
              <a:t> </a:t>
            </a:r>
            <a:r>
              <a:rPr lang="de-DE" sz="2000" dirty="0" err="1" smtClean="0">
                <a:latin typeface="Calibri"/>
                <a:cs typeface="Calibri"/>
              </a:rPr>
              <a:t>efficiently</a:t>
            </a:r>
            <a:r>
              <a:rPr lang="de-DE" sz="2000" dirty="0" smtClean="0">
                <a:latin typeface="Calibri"/>
                <a:cs typeface="Calibri"/>
              </a:rPr>
              <a:t> </a:t>
            </a:r>
            <a:r>
              <a:rPr lang="de-DE" sz="2000" dirty="0" err="1" smtClean="0">
                <a:latin typeface="Calibri"/>
                <a:cs typeface="Calibri"/>
              </a:rPr>
              <a:t>with</a:t>
            </a:r>
            <a:r>
              <a:rPr lang="de-DE" sz="2000" dirty="0" smtClean="0">
                <a:latin typeface="Calibri"/>
                <a:cs typeface="Calibri"/>
              </a:rPr>
              <a:t> a </a:t>
            </a:r>
            <a:r>
              <a:rPr lang="de-DE" sz="2000" dirty="0" err="1" smtClean="0">
                <a:latin typeface="Calibri"/>
                <a:cs typeface="Calibri"/>
              </a:rPr>
              <a:t>typical</a:t>
            </a:r>
            <a:r>
              <a:rPr lang="de-DE" sz="2000" dirty="0" smtClean="0">
                <a:latin typeface="Calibri"/>
                <a:cs typeface="Calibri"/>
              </a:rPr>
              <a:t> STEREO </a:t>
            </a:r>
            <a:r>
              <a:rPr lang="de-DE" sz="2000" dirty="0" err="1" smtClean="0">
                <a:latin typeface="Calibri"/>
                <a:cs typeface="Calibri"/>
              </a:rPr>
              <a:t>header</a:t>
            </a:r>
            <a:r>
              <a:rPr lang="de-DE" sz="2000" dirty="0" smtClean="0">
                <a:latin typeface="Calibri"/>
                <a:cs typeface="Calibri"/>
              </a:rPr>
              <a:t>. </a:t>
            </a:r>
            <a:endParaRPr lang="de-DE" sz="2400" b="1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r>
              <a:rPr lang="de-DE" sz="2400" b="1" dirty="0" smtClean="0">
                <a:solidFill>
                  <a:srgbClr val="FF0000"/>
                </a:solidFill>
              </a:rPr>
              <a:t>5) </a:t>
            </a:r>
            <a:r>
              <a:rPr lang="de-DE" sz="2400" b="1" dirty="0" err="1" smtClean="0">
                <a:solidFill>
                  <a:srgbClr val="FF0000"/>
                </a:solidFill>
              </a:rPr>
              <a:t>Raytracing</a:t>
            </a:r>
            <a:r>
              <a:rPr lang="de-DE" sz="24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de-DE" sz="2000" dirty="0" err="1">
                <a:latin typeface="Courant"/>
                <a:cs typeface="Courant"/>
              </a:rPr>
              <a:t>rtraytracewcs,</a:t>
            </a:r>
            <a:r>
              <a:rPr lang="de-DE" sz="2000" dirty="0" err="1" smtClean="0">
                <a:latin typeface="Courant"/>
                <a:cs typeface="Courant"/>
              </a:rPr>
              <a:t>sbt,</a:t>
            </a:r>
            <a:r>
              <a:rPr lang="de-DE" sz="2000" dirty="0" err="1">
                <a:latin typeface="Courant"/>
                <a:cs typeface="Courant"/>
              </a:rPr>
              <a:t>imsize</a:t>
            </a:r>
            <a:r>
              <a:rPr lang="de-DE" sz="2000" dirty="0">
                <a:latin typeface="Courant"/>
                <a:cs typeface="Courant"/>
              </a:rPr>
              <a:t>=</a:t>
            </a:r>
            <a:r>
              <a:rPr lang="de-DE" sz="2000" dirty="0" err="1">
                <a:latin typeface="Courant"/>
                <a:cs typeface="Courant"/>
              </a:rPr>
              <a:t>imsize</a:t>
            </a:r>
            <a:r>
              <a:rPr lang="de-DE" sz="2000" dirty="0" err="1" smtClean="0">
                <a:latin typeface="Courant"/>
                <a:cs typeface="Courant"/>
              </a:rPr>
              <a:t>,modelid</a:t>
            </a:r>
            <a:r>
              <a:rPr lang="de-DE" sz="2000" dirty="0">
                <a:latin typeface="Courant"/>
                <a:cs typeface="Courant"/>
              </a:rPr>
              <a:t>=58,$</a:t>
            </a:r>
          </a:p>
          <a:p>
            <a:r>
              <a:rPr lang="de-DE" sz="2000" dirty="0" err="1" smtClean="0">
                <a:latin typeface="Courant"/>
                <a:cs typeface="Courant"/>
              </a:rPr>
              <a:t>scchead</a:t>
            </a:r>
            <a:r>
              <a:rPr lang="de-DE" sz="2000" dirty="0">
                <a:latin typeface="Courant"/>
                <a:cs typeface="Courant"/>
              </a:rPr>
              <a:t>=</a:t>
            </a:r>
            <a:r>
              <a:rPr lang="de-DE" sz="2000" dirty="0" err="1">
                <a:latin typeface="Courant"/>
                <a:cs typeface="Courant"/>
              </a:rPr>
              <a:t>hdr</a:t>
            </a:r>
            <a:r>
              <a:rPr lang="de-DE" sz="2000" dirty="0" err="1" smtClean="0">
                <a:latin typeface="Courant"/>
                <a:cs typeface="Courant"/>
              </a:rPr>
              <a:t>,losnbp</a:t>
            </a:r>
            <a:r>
              <a:rPr lang="de-DE" sz="2000" dirty="0">
                <a:latin typeface="Courant"/>
                <a:cs typeface="Courant"/>
              </a:rPr>
              <a:t>=500</a:t>
            </a:r>
            <a:r>
              <a:rPr lang="de-DE" sz="2000" dirty="0" smtClean="0">
                <a:latin typeface="Courant"/>
                <a:cs typeface="Courant"/>
              </a:rPr>
              <a:t>,losrange</a:t>
            </a:r>
            <a:r>
              <a:rPr lang="de-DE" sz="2000" dirty="0">
                <a:latin typeface="Courant"/>
                <a:cs typeface="Courant"/>
              </a:rPr>
              <a:t>=[0,200], /</a:t>
            </a:r>
            <a:r>
              <a:rPr lang="de-DE" sz="2000" dirty="0" err="1" smtClean="0">
                <a:latin typeface="Courant"/>
                <a:cs typeface="Courant"/>
              </a:rPr>
              <a:t>frontinteg</a:t>
            </a:r>
            <a:r>
              <a:rPr lang="de-DE" sz="2000" dirty="0" smtClean="0">
                <a:latin typeface="Courant"/>
                <a:cs typeface="Courant"/>
              </a:rPr>
              <a:t>,$ </a:t>
            </a:r>
            <a:r>
              <a:rPr lang="de-DE" sz="2000" dirty="0" err="1" smtClean="0">
                <a:latin typeface="Courant"/>
                <a:cs typeface="Courant"/>
              </a:rPr>
              <a:t>modparam</a:t>
            </a:r>
            <a:r>
              <a:rPr lang="de-DE" sz="2000" dirty="0">
                <a:latin typeface="Courant"/>
                <a:cs typeface="Courant"/>
              </a:rPr>
              <a:t>=</a:t>
            </a:r>
            <a:r>
              <a:rPr lang="de-DE" sz="2000" dirty="0" err="1">
                <a:latin typeface="Courant"/>
                <a:cs typeface="Courant"/>
              </a:rPr>
              <a:t>param</a:t>
            </a:r>
            <a:r>
              <a:rPr lang="de-DE" sz="2000" dirty="0">
                <a:latin typeface="Courant"/>
                <a:cs typeface="Courant"/>
              </a:rPr>
              <a:t>, </a:t>
            </a:r>
            <a:r>
              <a:rPr lang="de-DE" sz="2000" dirty="0" err="1">
                <a:latin typeface="Courant"/>
                <a:cs typeface="Courant"/>
              </a:rPr>
              <a:t>nbthread</a:t>
            </a:r>
            <a:r>
              <a:rPr lang="de-DE" sz="2000" dirty="0">
                <a:latin typeface="Courant"/>
                <a:cs typeface="Courant"/>
              </a:rPr>
              <a:t>=8</a:t>
            </a:r>
            <a:r>
              <a:rPr lang="de-DE" sz="2000" dirty="0" smtClean="0">
                <a:latin typeface="Courant"/>
                <a:cs typeface="Courant"/>
              </a:rPr>
              <a:t>,nbchunk</a:t>
            </a:r>
            <a:r>
              <a:rPr lang="de-DE" sz="2000" dirty="0">
                <a:latin typeface="Courant"/>
                <a:cs typeface="Courant"/>
              </a:rPr>
              <a:t>=</a:t>
            </a:r>
            <a:r>
              <a:rPr lang="de-DE" sz="2000" dirty="0" smtClean="0">
                <a:latin typeface="Courant"/>
                <a:cs typeface="Courant"/>
              </a:rPr>
              <a:t>8</a:t>
            </a:r>
          </a:p>
          <a:p>
            <a:endParaRPr lang="de-DE" sz="2000" dirty="0">
              <a:latin typeface="Courant"/>
              <a:cs typeface="Courant"/>
            </a:endParaRPr>
          </a:p>
          <a:p>
            <a:endParaRPr lang="de-DE" sz="2000" dirty="0" smtClean="0">
              <a:latin typeface="Courant"/>
              <a:cs typeface="Courant"/>
            </a:endParaRPr>
          </a:p>
          <a:p>
            <a:endParaRPr lang="de-DE" sz="2000" dirty="0">
              <a:latin typeface="Courant"/>
              <a:cs typeface="Courant"/>
            </a:endParaRPr>
          </a:p>
          <a:p>
            <a:r>
              <a:rPr lang="de-DE" sz="2400" dirty="0" smtClean="0"/>
              <a:t> 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571093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odel_58_losrange-30_30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2090379"/>
            <a:ext cx="9144001" cy="4572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201594" y="114231"/>
            <a:ext cx="87895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Simulation of a sphere of plasma seen from WISPR 1. The </a:t>
            </a:r>
            <a:r>
              <a:rPr lang="en-GB" sz="1600" dirty="0" err="1" smtClean="0"/>
              <a:t>FoV</a:t>
            </a:r>
            <a:r>
              <a:rPr lang="en-GB" sz="1600" dirty="0" smtClean="0"/>
              <a:t> of WISPR 1 has elongation between  13.5 and 53.3 deg. The sphere is kept steady at a position of ~15.15 solar radii, </a:t>
            </a:r>
            <a:r>
              <a:rPr lang="en-GB" sz="1600" dirty="0" err="1" smtClean="0"/>
              <a:t>lat</a:t>
            </a:r>
            <a:r>
              <a:rPr lang="en-GB" sz="1600" dirty="0" smtClean="0"/>
              <a:t>=0, and </a:t>
            </a:r>
            <a:r>
              <a:rPr lang="en-GB" sz="1600" dirty="0" err="1" smtClean="0"/>
              <a:t>lon</a:t>
            </a:r>
            <a:r>
              <a:rPr lang="en-GB" sz="1600" dirty="0" smtClean="0"/>
              <a:t>=270 </a:t>
            </a:r>
            <a:r>
              <a:rPr lang="en-GB" sz="1600" dirty="0" err="1" smtClean="0"/>
              <a:t>deg</a:t>
            </a:r>
            <a:r>
              <a:rPr lang="en-GB" sz="1600" dirty="0" smtClean="0"/>
              <a:t> in the HCI reference frame. The appearance of the sphere in the synthetic images occurs when it is in the cone-of-view (</a:t>
            </a:r>
            <a:r>
              <a:rPr lang="en-GB" sz="1600" dirty="0" err="1" smtClean="0"/>
              <a:t>CoV</a:t>
            </a:r>
            <a:r>
              <a:rPr lang="en-GB" sz="1600" dirty="0" smtClean="0"/>
              <a:t>)of the instrument (blued dashed lines in the left panel). The white dashed line is the </a:t>
            </a:r>
            <a:r>
              <a:rPr lang="en-GB" sz="1600" dirty="0" smtClean="0"/>
              <a:t>central axis</a:t>
            </a:r>
            <a:r>
              <a:rPr lang="en-GB" sz="1600" dirty="0" smtClean="0"/>
              <a:t> </a:t>
            </a:r>
            <a:r>
              <a:rPr lang="en-GB" sz="1600" dirty="0" smtClean="0"/>
              <a:t>of the </a:t>
            </a:r>
            <a:r>
              <a:rPr lang="en-GB" sz="1600" dirty="0" err="1" smtClean="0"/>
              <a:t>CoV</a:t>
            </a:r>
            <a:r>
              <a:rPr lang="en-GB" sz="1600" dirty="0" smtClean="0"/>
              <a:t>; the blue dashed line is just a reference at 45 </a:t>
            </a:r>
            <a:r>
              <a:rPr lang="en-GB" sz="1600" dirty="0" err="1" smtClean="0"/>
              <a:t>deg</a:t>
            </a:r>
            <a:r>
              <a:rPr lang="en-GB" sz="1600" dirty="0" smtClean="0"/>
              <a:t> of elongation; the dashed red one another reference at 90 </a:t>
            </a:r>
            <a:r>
              <a:rPr lang="en-GB" sz="1600" dirty="0" err="1" smtClean="0"/>
              <a:t>deg</a:t>
            </a:r>
            <a:r>
              <a:rPr lang="en-GB" sz="1600" dirty="0" smtClean="0"/>
              <a:t> of elongation. The </a:t>
            </a:r>
            <a:r>
              <a:rPr lang="en-GB" sz="1600" dirty="0" smtClean="0"/>
              <a:t>continuous </a:t>
            </a:r>
            <a:r>
              <a:rPr lang="en-GB" sz="1600" dirty="0" smtClean="0"/>
              <a:t>red line is a reference in the Carrington coordinate system.  </a:t>
            </a:r>
            <a:r>
              <a:rPr lang="en-GB" sz="1600" dirty="0" err="1" smtClean="0"/>
              <a:t>Raytracing</a:t>
            </a:r>
            <a:r>
              <a:rPr lang="en-GB" sz="1600" dirty="0" smtClean="0"/>
              <a:t> is performed along a </a:t>
            </a:r>
            <a:r>
              <a:rPr lang="en-GB" sz="1600" dirty="0" err="1" smtClean="0"/>
              <a:t>LoS</a:t>
            </a:r>
            <a:r>
              <a:rPr lang="en-GB" sz="1600" dirty="0" smtClean="0"/>
              <a:t> path of [-30,30] solar radii. Indeed, please note that the sphere appears in the synthetic image when it is behind the spacecraft.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959288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01594" y="114231"/>
            <a:ext cx="8789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To remove this effect, we added a keyword </a:t>
            </a:r>
            <a:r>
              <a:rPr lang="en-GB" sz="1600" dirty="0" smtClean="0">
                <a:solidFill>
                  <a:srgbClr val="FF0000"/>
                </a:solidFill>
              </a:rPr>
              <a:t>/</a:t>
            </a:r>
            <a:r>
              <a:rPr lang="en-GB" sz="1600" dirty="0" err="1" smtClean="0">
                <a:solidFill>
                  <a:srgbClr val="FF0000"/>
                </a:solidFill>
              </a:rPr>
              <a:t>frontinteg</a:t>
            </a:r>
            <a:r>
              <a:rPr lang="en-GB" sz="1600" dirty="0" smtClean="0"/>
              <a:t> to the </a:t>
            </a:r>
            <a:r>
              <a:rPr lang="en-GB" sz="1600" dirty="0" err="1" smtClean="0"/>
              <a:t>raytrace</a:t>
            </a:r>
            <a:r>
              <a:rPr lang="en-GB" sz="1600" dirty="0" smtClean="0"/>
              <a:t> </a:t>
            </a:r>
            <a:r>
              <a:rPr lang="en-GB" sz="1600" dirty="0" smtClean="0"/>
              <a:t>call, which allow us performing integration from the location of the observer along a path length Los=[0,50] in solar </a:t>
            </a:r>
            <a:r>
              <a:rPr lang="en-GB" sz="1600" dirty="0" smtClean="0"/>
              <a:t>radii (</a:t>
            </a:r>
            <a:r>
              <a:rPr lang="en-GB" sz="1600" dirty="0" err="1" smtClean="0"/>
              <a:t>LoS</a:t>
            </a:r>
            <a:r>
              <a:rPr lang="en-GB" sz="1600" dirty="0" smtClean="0"/>
              <a:t> must be strictly positive when /</a:t>
            </a:r>
            <a:r>
              <a:rPr lang="en-GB" sz="1600" dirty="0" err="1" smtClean="0"/>
              <a:t>frontinteg</a:t>
            </a:r>
            <a:r>
              <a:rPr lang="en-GB" sz="1600" dirty="0" smtClean="0"/>
              <a:t> is used).   </a:t>
            </a:r>
            <a:endParaRPr lang="en-GB" sz="1600" dirty="0"/>
          </a:p>
        </p:txBody>
      </p:sp>
      <p:pic>
        <p:nvPicPr>
          <p:cNvPr id="2" name="model_58_fixed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2103817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825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odel_58_speed1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173789" y="254000"/>
            <a:ext cx="81547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err="1" smtClean="0">
                <a:solidFill>
                  <a:srgbClr val="FF0000"/>
                </a:solidFill>
              </a:rPr>
              <a:t>Now</a:t>
            </a:r>
            <a:r>
              <a:rPr lang="de-DE" sz="2000" b="1" dirty="0" smtClean="0">
                <a:solidFill>
                  <a:srgbClr val="FF0000"/>
                </a:solidFill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</a:rPr>
              <a:t>some</a:t>
            </a:r>
            <a:r>
              <a:rPr lang="de-DE" sz="2000" b="1" dirty="0" smtClean="0">
                <a:solidFill>
                  <a:srgbClr val="FF0000"/>
                </a:solidFill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</a:rPr>
              <a:t>tests</a:t>
            </a:r>
            <a:r>
              <a:rPr lang="de-DE" sz="2000" b="1" dirty="0" smtClean="0">
                <a:solidFill>
                  <a:srgbClr val="FF0000"/>
                </a:solidFill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</a:rPr>
              <a:t>with</a:t>
            </a:r>
            <a:r>
              <a:rPr lang="de-DE" sz="2000" b="1" dirty="0" smtClean="0">
                <a:solidFill>
                  <a:srgbClr val="FF0000"/>
                </a:solidFill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</a:rPr>
              <a:t>the</a:t>
            </a:r>
            <a:r>
              <a:rPr lang="de-DE" sz="2000" b="1" dirty="0" smtClean="0">
                <a:solidFill>
                  <a:srgbClr val="FF0000"/>
                </a:solidFill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</a:rPr>
              <a:t>sphere</a:t>
            </a:r>
            <a:r>
              <a:rPr lang="de-DE" sz="2000" b="1" dirty="0" smtClean="0">
                <a:solidFill>
                  <a:srgbClr val="FF0000"/>
                </a:solidFill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</a:rPr>
              <a:t>moving</a:t>
            </a:r>
            <a:r>
              <a:rPr lang="de-DE" sz="2000" b="1" dirty="0" smtClean="0">
                <a:solidFill>
                  <a:srgbClr val="FF0000"/>
                </a:solidFill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</a:rPr>
              <a:t>with</a:t>
            </a:r>
            <a:r>
              <a:rPr lang="de-DE" sz="2000" b="1" dirty="0" smtClean="0">
                <a:solidFill>
                  <a:srgbClr val="FF0000"/>
                </a:solidFill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</a:rPr>
              <a:t>constant</a:t>
            </a:r>
            <a:r>
              <a:rPr lang="de-DE" sz="2000" b="1" dirty="0" smtClean="0">
                <a:solidFill>
                  <a:srgbClr val="FF0000"/>
                </a:solidFill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</a:rPr>
              <a:t>speed</a:t>
            </a:r>
            <a:r>
              <a:rPr lang="de-DE" sz="2000" b="1" dirty="0" smtClean="0">
                <a:solidFill>
                  <a:srgbClr val="FF0000"/>
                </a:solidFill>
              </a:rPr>
              <a:t>.</a:t>
            </a:r>
            <a:endParaRPr lang="de-DE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491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odel_58_speed2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491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odel_58_speed3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491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1491</Words>
  <Application>Microsoft Macintosh PowerPoint</Application>
  <PresentationFormat>Bildschirmpräsentation (4:3)</PresentationFormat>
  <Paragraphs>115</Paragraphs>
  <Slides>21</Slides>
  <Notes>1</Notes>
  <HiddenSlides>0</HiddenSlides>
  <MMClips>7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2" baseType="lpstr">
      <vt:lpstr>Office-Design</vt:lpstr>
      <vt:lpstr>Raytracing simulations for PSP/WISPR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Raytrace for PSP/WISPR</dc:title>
  <dc:creator>Jens Rodmann</dc:creator>
  <cp:lastModifiedBy>Giuseppe Nistico</cp:lastModifiedBy>
  <cp:revision>31</cp:revision>
  <dcterms:created xsi:type="dcterms:W3CDTF">2018-01-26T09:27:23Z</dcterms:created>
  <dcterms:modified xsi:type="dcterms:W3CDTF">2018-01-30T12:07:23Z</dcterms:modified>
</cp:coreProperties>
</file>